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63" r:id="rId2"/>
    <p:sldId id="361" r:id="rId3"/>
    <p:sldId id="332" r:id="rId4"/>
    <p:sldId id="329" r:id="rId5"/>
    <p:sldId id="335" r:id="rId6"/>
    <p:sldId id="304" r:id="rId7"/>
    <p:sldId id="337" r:id="rId8"/>
    <p:sldId id="307" r:id="rId9"/>
    <p:sldId id="352" r:id="rId10"/>
    <p:sldId id="355" r:id="rId11"/>
    <p:sldId id="356" r:id="rId12"/>
    <p:sldId id="353" r:id="rId13"/>
    <p:sldId id="362" r:id="rId14"/>
    <p:sldId id="358" r:id="rId15"/>
    <p:sldId id="357" r:id="rId16"/>
    <p:sldId id="311" r:id="rId17"/>
    <p:sldId id="326" r:id="rId18"/>
    <p:sldId id="312" r:id="rId19"/>
    <p:sldId id="303" r:id="rId20"/>
    <p:sldId id="347" r:id="rId21"/>
    <p:sldId id="348" r:id="rId22"/>
    <p:sldId id="345" r:id="rId23"/>
    <p:sldId id="349" r:id="rId24"/>
    <p:sldId id="350" r:id="rId25"/>
    <p:sldId id="315" r:id="rId26"/>
    <p:sldId id="278" r:id="rId27"/>
    <p:sldId id="289" r:id="rId28"/>
    <p:sldId id="290" r:id="rId29"/>
    <p:sldId id="291" r:id="rId30"/>
    <p:sldId id="292" r:id="rId31"/>
    <p:sldId id="279" r:id="rId32"/>
    <p:sldId id="280" r:id="rId33"/>
    <p:sldId id="282" r:id="rId34"/>
    <p:sldId id="281" r:id="rId35"/>
    <p:sldId id="283" r:id="rId36"/>
    <p:sldId id="293" r:id="rId37"/>
    <p:sldId id="294" r:id="rId38"/>
    <p:sldId id="295" r:id="rId39"/>
    <p:sldId id="296" r:id="rId40"/>
    <p:sldId id="297" r:id="rId41"/>
    <p:sldId id="298" r:id="rId42"/>
    <p:sldId id="299" r:id="rId43"/>
    <p:sldId id="300" r:id="rId44"/>
    <p:sldId id="301" r:id="rId45"/>
    <p:sldId id="28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6"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757"/>
    <a:srgbClr val="21AA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90305" autoAdjust="0"/>
  </p:normalViewPr>
  <p:slideViewPr>
    <p:cSldViewPr>
      <p:cViewPr varScale="1">
        <p:scale>
          <a:sx n="52" d="100"/>
          <a:sy n="52" d="100"/>
        </p:scale>
        <p:origin x="120" y="3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Google%20Drive\Design%20Team%20%237\Presentations%20&amp;%20Deliverables\Spring%20Final%20Presentation%205-1-14\RespirageTesting%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Bland-Altman Analysis of </a:t>
            </a:r>
            <a:r>
              <a:rPr lang="en-US" dirty="0" err="1"/>
              <a:t>Respirage</a:t>
            </a:r>
            <a:r>
              <a:rPr lang="en-US" dirty="0"/>
              <a:t> vs. </a:t>
            </a:r>
            <a:r>
              <a:rPr lang="en-US" dirty="0" smtClean="0"/>
              <a:t>True Respiratory Rate</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Sheet1!$B$2:$B$21</c:f>
              <c:numCache>
                <c:formatCode>General</c:formatCode>
                <c:ptCount val="20"/>
                <c:pt idx="0">
                  <c:v>12</c:v>
                </c:pt>
                <c:pt idx="1">
                  <c:v>16</c:v>
                </c:pt>
                <c:pt idx="2">
                  <c:v>21</c:v>
                </c:pt>
                <c:pt idx="3">
                  <c:v>26</c:v>
                </c:pt>
                <c:pt idx="4">
                  <c:v>12</c:v>
                </c:pt>
                <c:pt idx="5">
                  <c:v>16</c:v>
                </c:pt>
                <c:pt idx="6">
                  <c:v>21</c:v>
                </c:pt>
                <c:pt idx="7">
                  <c:v>26</c:v>
                </c:pt>
                <c:pt idx="8">
                  <c:v>12</c:v>
                </c:pt>
                <c:pt idx="9">
                  <c:v>16</c:v>
                </c:pt>
                <c:pt idx="10">
                  <c:v>21</c:v>
                </c:pt>
                <c:pt idx="11">
                  <c:v>26</c:v>
                </c:pt>
                <c:pt idx="12">
                  <c:v>12</c:v>
                </c:pt>
                <c:pt idx="13">
                  <c:v>16</c:v>
                </c:pt>
                <c:pt idx="14">
                  <c:v>21</c:v>
                </c:pt>
                <c:pt idx="15">
                  <c:v>26</c:v>
                </c:pt>
                <c:pt idx="16">
                  <c:v>12</c:v>
                </c:pt>
                <c:pt idx="17">
                  <c:v>16</c:v>
                </c:pt>
                <c:pt idx="18">
                  <c:v>21</c:v>
                </c:pt>
                <c:pt idx="19">
                  <c:v>26</c:v>
                </c:pt>
              </c:numCache>
            </c:numRef>
          </c:xVal>
          <c:yVal>
            <c:numRef>
              <c:f>Sheet1!$C$2:$C$21</c:f>
              <c:numCache>
                <c:formatCode>General</c:formatCode>
                <c:ptCount val="20"/>
                <c:pt idx="0">
                  <c:v>11</c:v>
                </c:pt>
                <c:pt idx="1">
                  <c:v>13</c:v>
                </c:pt>
                <c:pt idx="2">
                  <c:v>17</c:v>
                </c:pt>
                <c:pt idx="3">
                  <c:v>23</c:v>
                </c:pt>
                <c:pt idx="4">
                  <c:v>11</c:v>
                </c:pt>
                <c:pt idx="5">
                  <c:v>14</c:v>
                </c:pt>
                <c:pt idx="6">
                  <c:v>21</c:v>
                </c:pt>
                <c:pt idx="7">
                  <c:v>23</c:v>
                </c:pt>
                <c:pt idx="8">
                  <c:v>14</c:v>
                </c:pt>
                <c:pt idx="9">
                  <c:v>18</c:v>
                </c:pt>
                <c:pt idx="10">
                  <c:v>32</c:v>
                </c:pt>
                <c:pt idx="11">
                  <c:v>29</c:v>
                </c:pt>
                <c:pt idx="12">
                  <c:v>14</c:v>
                </c:pt>
                <c:pt idx="13">
                  <c:v>17</c:v>
                </c:pt>
                <c:pt idx="14">
                  <c:v>22</c:v>
                </c:pt>
                <c:pt idx="15">
                  <c:v>22</c:v>
                </c:pt>
                <c:pt idx="16">
                  <c:v>13</c:v>
                </c:pt>
                <c:pt idx="17">
                  <c:v>19</c:v>
                </c:pt>
                <c:pt idx="18">
                  <c:v>20</c:v>
                </c:pt>
                <c:pt idx="19">
                  <c:v>20</c:v>
                </c:pt>
              </c:numCache>
            </c:numRef>
          </c:yVal>
          <c:smooth val="0"/>
        </c:ser>
        <c:ser>
          <c:idx val="1"/>
          <c:order val="1"/>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trendline>
            <c:spPr>
              <a:ln w="19050" cap="rnd">
                <a:solidFill>
                  <a:schemeClr val="accent2"/>
                </a:solidFill>
              </a:ln>
              <a:effectLst/>
            </c:spPr>
            <c:trendlineType val="linear"/>
            <c:dispRSqr val="0"/>
            <c:dispEq val="0"/>
          </c:trendline>
          <c:xVal>
            <c:numRef>
              <c:f>Sheet1!$E$2:$E$3</c:f>
              <c:numCache>
                <c:formatCode>General</c:formatCode>
                <c:ptCount val="2"/>
                <c:pt idx="0">
                  <c:v>0</c:v>
                </c:pt>
                <c:pt idx="1">
                  <c:v>35</c:v>
                </c:pt>
              </c:numCache>
            </c:numRef>
          </c:xVal>
          <c:yVal>
            <c:numRef>
              <c:f>Sheet1!$E$2:$E$3</c:f>
              <c:numCache>
                <c:formatCode>General</c:formatCode>
                <c:ptCount val="2"/>
                <c:pt idx="0">
                  <c:v>0</c:v>
                </c:pt>
                <c:pt idx="1">
                  <c:v>35</c:v>
                </c:pt>
              </c:numCache>
            </c:numRef>
          </c:yVal>
          <c:smooth val="0"/>
        </c:ser>
        <c:dLbls>
          <c:showLegendKey val="0"/>
          <c:showVal val="0"/>
          <c:showCatName val="0"/>
          <c:showSerName val="0"/>
          <c:showPercent val="0"/>
          <c:showBubbleSize val="0"/>
        </c:dLbls>
        <c:axId val="206779904"/>
        <c:axId val="206780464"/>
      </c:scatterChart>
      <c:valAx>
        <c:axId val="206779904"/>
        <c:scaling>
          <c:orientation val="minMax"/>
          <c:max val="30"/>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smtClean="0"/>
                  <a:t>True</a:t>
                </a:r>
                <a:r>
                  <a:rPr lang="en-US" baseline="0" dirty="0" smtClean="0"/>
                  <a:t> RR</a:t>
                </a:r>
                <a:r>
                  <a:rPr lang="en-US" dirty="0" smtClean="0"/>
                  <a:t> </a:t>
                </a:r>
                <a:r>
                  <a:rPr lang="en-US" dirty="0"/>
                  <a:t>Measurement (bpm)</a:t>
                </a:r>
              </a:p>
            </c:rich>
          </c:tx>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780464"/>
        <c:crosses val="autoZero"/>
        <c:crossBetween val="midCat"/>
        <c:majorUnit val="3"/>
      </c:valAx>
      <c:valAx>
        <c:axId val="206780464"/>
        <c:scaling>
          <c:orientation val="minMax"/>
          <c:max val="35"/>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Respirage  Measurement (bpm)</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779904"/>
        <c:crosses val="autoZero"/>
        <c:crossBetween val="midCat"/>
        <c:majorUnit val="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4-04-28T20:17:40.304" idx="2">
    <p:pos x="10" y="10"/>
    <p:text>Find a better picture?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4-28T20:21:54.008" idx="4">
    <p:pos x="3885" y="2338"/>
    <p:text>Update the requested feedback. Make sure to ask questions about stuff relevant to post-semester improvement, like what should our focus be post-semester?</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4-04-28T20:22:30.524" idx="5">
    <p:pos x="10" y="10"/>
    <p:text>Update appendix. Remove irrelevant information from the appendix.</p:text>
    <p:extLst>
      <p:ext uri="{C676402C-5697-4E1C-873F-D02D1690AC5C}">
        <p15:threadingInfo xmlns:p15="http://schemas.microsoft.com/office/powerpoint/2012/main" timeZoneBias="240"/>
      </p:ext>
    </p:extLst>
  </p:cm>
  <p:cm authorId="1" dt="2014-04-28T20:23:40.962" idx="6">
    <p:pos x="10" y="106"/>
    <p:text>It's good to keep stuff about the clinical problem.</p:text>
    <p:extLst>
      <p:ext uri="{C676402C-5697-4E1C-873F-D02D1690AC5C}">
        <p15:threadingInfo xmlns:p15="http://schemas.microsoft.com/office/powerpoint/2012/main" timeZoneBias="240">
          <p15:parentCm authorId="1" idx="5"/>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E9207-B7A2-40D8-83CD-F5B13D13CC11}"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n-US"/>
        </a:p>
      </dgm:t>
    </dgm:pt>
    <dgm:pt modelId="{5EBD3BFC-68DD-42C4-854A-F51CE0755B34}">
      <dgm:prSet phldrT="[Text]"/>
      <dgm:spPr/>
      <dgm:t>
        <a:bodyPr/>
        <a:lstStyle/>
        <a:p>
          <a:r>
            <a:rPr lang="en-US" b="1" dirty="0"/>
            <a:t>Healthy </a:t>
          </a:r>
          <a:r>
            <a:rPr lang="en-US" b="1" dirty="0" smtClean="0"/>
            <a:t>Volunteers (n = 100 people)</a:t>
          </a:r>
          <a:endParaRPr lang="en-US" b="1" dirty="0"/>
        </a:p>
        <a:p>
          <a:r>
            <a:rPr lang="en-US" dirty="0"/>
            <a:t>1. Measure RR for </a:t>
          </a:r>
          <a:r>
            <a:rPr lang="en-US" dirty="0" smtClean="0"/>
            <a:t>15 sec</a:t>
          </a:r>
          <a:endParaRPr lang="en-US" dirty="0"/>
        </a:p>
        <a:p>
          <a:r>
            <a:rPr lang="en-US" dirty="0"/>
            <a:t>2. Have someone simultaneously measure RR with gold standard auscultation</a:t>
          </a:r>
        </a:p>
        <a:p>
          <a:r>
            <a:rPr lang="en-US" dirty="0"/>
            <a:t>3. Conduct Bland-Altman analysis to assess variability</a:t>
          </a:r>
        </a:p>
      </dgm:t>
    </dgm:pt>
    <dgm:pt modelId="{97D9297E-72B6-4C08-98CF-9D2004A109DE}" type="parTrans" cxnId="{18E783BD-627F-4BC1-BE9C-929EB9C599B0}">
      <dgm:prSet/>
      <dgm:spPr/>
      <dgm:t>
        <a:bodyPr/>
        <a:lstStyle/>
        <a:p>
          <a:endParaRPr lang="en-US"/>
        </a:p>
      </dgm:t>
    </dgm:pt>
    <dgm:pt modelId="{FF0D16F7-1CBA-4242-9308-870AA9955152}" type="sibTrans" cxnId="{18E783BD-627F-4BC1-BE9C-929EB9C599B0}">
      <dgm:prSet/>
      <dgm:spPr/>
      <dgm:t>
        <a:bodyPr/>
        <a:lstStyle/>
        <a:p>
          <a:endParaRPr lang="en-US"/>
        </a:p>
      </dgm:t>
    </dgm:pt>
    <dgm:pt modelId="{9F90C54D-CE8F-45F1-9B67-93ACA164DE98}">
      <dgm:prSet phldrT="[Text]"/>
      <dgm:spPr/>
      <dgm:t>
        <a:bodyPr/>
        <a:lstStyle/>
        <a:p>
          <a:r>
            <a:rPr lang="en-US" b="1" dirty="0"/>
            <a:t>Hospital </a:t>
          </a:r>
          <a:r>
            <a:rPr lang="en-US" b="1" dirty="0" smtClean="0"/>
            <a:t>Patients (n = 100 people)</a:t>
          </a:r>
          <a:endParaRPr lang="en-US" b="1" dirty="0"/>
        </a:p>
        <a:p>
          <a:r>
            <a:rPr lang="en-US" dirty="0"/>
            <a:t>1. Measure RR for </a:t>
          </a:r>
          <a:r>
            <a:rPr lang="en-US" dirty="0" smtClean="0"/>
            <a:t>15 </a:t>
          </a:r>
          <a:r>
            <a:rPr lang="en-US" dirty="0"/>
            <a:t>sec</a:t>
          </a:r>
        </a:p>
        <a:p>
          <a:r>
            <a:rPr lang="en-US" dirty="0"/>
            <a:t>2. Have someone simultaneously measure RR with gold standard auscultation</a:t>
          </a:r>
        </a:p>
        <a:p>
          <a:r>
            <a:rPr lang="en-US" dirty="0"/>
            <a:t>3. Conduct Bland-Altman analysis to assess variability</a:t>
          </a:r>
        </a:p>
      </dgm:t>
    </dgm:pt>
    <dgm:pt modelId="{F7ACF0DA-3113-4B83-B18C-EAD4889E8063}" type="parTrans" cxnId="{9520400F-191E-42FB-8EDA-828DF69117FC}">
      <dgm:prSet/>
      <dgm:spPr/>
      <dgm:t>
        <a:bodyPr/>
        <a:lstStyle/>
        <a:p>
          <a:endParaRPr lang="en-US"/>
        </a:p>
      </dgm:t>
    </dgm:pt>
    <dgm:pt modelId="{15E13F29-B61B-4233-9904-D88C3ECACAC1}" type="sibTrans" cxnId="{9520400F-191E-42FB-8EDA-828DF69117FC}">
      <dgm:prSet/>
      <dgm:spPr/>
      <dgm:t>
        <a:bodyPr/>
        <a:lstStyle/>
        <a:p>
          <a:endParaRPr lang="en-US"/>
        </a:p>
      </dgm:t>
    </dgm:pt>
    <dgm:pt modelId="{DD4A0BDE-5422-475C-9A4A-8C30703EBC29}" type="pres">
      <dgm:prSet presAssocID="{172E9207-B7A2-40D8-83CD-F5B13D13CC11}" presName="outerComposite" presStyleCnt="0">
        <dgm:presLayoutVars>
          <dgm:chMax val="5"/>
          <dgm:dir/>
          <dgm:resizeHandles val="exact"/>
        </dgm:presLayoutVars>
      </dgm:prSet>
      <dgm:spPr/>
      <dgm:t>
        <a:bodyPr/>
        <a:lstStyle/>
        <a:p>
          <a:endParaRPr lang="en-US"/>
        </a:p>
      </dgm:t>
    </dgm:pt>
    <dgm:pt modelId="{A26A850D-12AA-4D78-955C-D5E1F0C473F8}" type="pres">
      <dgm:prSet presAssocID="{172E9207-B7A2-40D8-83CD-F5B13D13CC11}" presName="dummyMaxCanvas" presStyleCnt="0">
        <dgm:presLayoutVars/>
      </dgm:prSet>
      <dgm:spPr/>
    </dgm:pt>
    <dgm:pt modelId="{8AD6C59D-BB82-4B4D-A571-3D26BE7501B3}" type="pres">
      <dgm:prSet presAssocID="{172E9207-B7A2-40D8-83CD-F5B13D13CC11}" presName="TwoNodes_1" presStyleLbl="node1" presStyleIdx="0" presStyleCnt="2" custLinFactNeighborY="4196">
        <dgm:presLayoutVars>
          <dgm:bulletEnabled val="1"/>
        </dgm:presLayoutVars>
      </dgm:prSet>
      <dgm:spPr/>
      <dgm:t>
        <a:bodyPr/>
        <a:lstStyle/>
        <a:p>
          <a:endParaRPr lang="en-US"/>
        </a:p>
      </dgm:t>
    </dgm:pt>
    <dgm:pt modelId="{B81E431C-05AA-4C81-94B1-3F2556E751FB}" type="pres">
      <dgm:prSet presAssocID="{172E9207-B7A2-40D8-83CD-F5B13D13CC11}" presName="TwoNodes_2" presStyleLbl="node1" presStyleIdx="1" presStyleCnt="2">
        <dgm:presLayoutVars>
          <dgm:bulletEnabled val="1"/>
        </dgm:presLayoutVars>
      </dgm:prSet>
      <dgm:spPr/>
      <dgm:t>
        <a:bodyPr/>
        <a:lstStyle/>
        <a:p>
          <a:endParaRPr lang="en-US"/>
        </a:p>
      </dgm:t>
    </dgm:pt>
    <dgm:pt modelId="{258CB9D3-51F5-4C7B-86E1-54291E1713B8}" type="pres">
      <dgm:prSet presAssocID="{172E9207-B7A2-40D8-83CD-F5B13D13CC11}" presName="TwoConn_1-2" presStyleLbl="fgAccFollowNode1" presStyleIdx="0" presStyleCnt="1">
        <dgm:presLayoutVars>
          <dgm:bulletEnabled val="1"/>
        </dgm:presLayoutVars>
      </dgm:prSet>
      <dgm:spPr/>
      <dgm:t>
        <a:bodyPr/>
        <a:lstStyle/>
        <a:p>
          <a:endParaRPr lang="en-US"/>
        </a:p>
      </dgm:t>
    </dgm:pt>
    <dgm:pt modelId="{C3029464-EF30-41BF-A6E8-ED626635354E}" type="pres">
      <dgm:prSet presAssocID="{172E9207-B7A2-40D8-83CD-F5B13D13CC11}" presName="TwoNodes_1_text" presStyleLbl="node1" presStyleIdx="1" presStyleCnt="2">
        <dgm:presLayoutVars>
          <dgm:bulletEnabled val="1"/>
        </dgm:presLayoutVars>
      </dgm:prSet>
      <dgm:spPr/>
      <dgm:t>
        <a:bodyPr/>
        <a:lstStyle/>
        <a:p>
          <a:endParaRPr lang="en-US"/>
        </a:p>
      </dgm:t>
    </dgm:pt>
    <dgm:pt modelId="{9CDD2D00-D7B9-4083-ADA0-FD25F651BAE0}" type="pres">
      <dgm:prSet presAssocID="{172E9207-B7A2-40D8-83CD-F5B13D13CC11}" presName="TwoNodes_2_text" presStyleLbl="node1" presStyleIdx="1" presStyleCnt="2">
        <dgm:presLayoutVars>
          <dgm:bulletEnabled val="1"/>
        </dgm:presLayoutVars>
      </dgm:prSet>
      <dgm:spPr/>
      <dgm:t>
        <a:bodyPr/>
        <a:lstStyle/>
        <a:p>
          <a:endParaRPr lang="en-US"/>
        </a:p>
      </dgm:t>
    </dgm:pt>
  </dgm:ptLst>
  <dgm:cxnLst>
    <dgm:cxn modelId="{F53EAF33-67AE-408F-A386-EBDB9B701620}" type="presOf" srcId="{9F90C54D-CE8F-45F1-9B67-93ACA164DE98}" destId="{B81E431C-05AA-4C81-94B1-3F2556E751FB}" srcOrd="0" destOrd="0" presId="urn:microsoft.com/office/officeart/2005/8/layout/vProcess5"/>
    <dgm:cxn modelId="{419CD510-61F7-4293-A73A-761D3D11700C}" type="presOf" srcId="{FF0D16F7-1CBA-4242-9308-870AA9955152}" destId="{258CB9D3-51F5-4C7B-86E1-54291E1713B8}" srcOrd="0" destOrd="0" presId="urn:microsoft.com/office/officeart/2005/8/layout/vProcess5"/>
    <dgm:cxn modelId="{C6CCB9EA-FE06-4273-BD7A-302A425E5E12}" type="presOf" srcId="{5EBD3BFC-68DD-42C4-854A-F51CE0755B34}" destId="{8AD6C59D-BB82-4B4D-A571-3D26BE7501B3}" srcOrd="0" destOrd="0" presId="urn:microsoft.com/office/officeart/2005/8/layout/vProcess5"/>
    <dgm:cxn modelId="{3034AC43-45DB-4858-A535-1485F0D71577}" type="presOf" srcId="{5EBD3BFC-68DD-42C4-854A-F51CE0755B34}" destId="{C3029464-EF30-41BF-A6E8-ED626635354E}" srcOrd="1" destOrd="0" presId="urn:microsoft.com/office/officeart/2005/8/layout/vProcess5"/>
    <dgm:cxn modelId="{18E783BD-627F-4BC1-BE9C-929EB9C599B0}" srcId="{172E9207-B7A2-40D8-83CD-F5B13D13CC11}" destId="{5EBD3BFC-68DD-42C4-854A-F51CE0755B34}" srcOrd="0" destOrd="0" parTransId="{97D9297E-72B6-4C08-98CF-9D2004A109DE}" sibTransId="{FF0D16F7-1CBA-4242-9308-870AA9955152}"/>
    <dgm:cxn modelId="{917B6F6F-5A65-41DC-94FB-D0EF6A07C793}" type="presOf" srcId="{9F90C54D-CE8F-45F1-9B67-93ACA164DE98}" destId="{9CDD2D00-D7B9-4083-ADA0-FD25F651BAE0}" srcOrd="1" destOrd="0" presId="urn:microsoft.com/office/officeart/2005/8/layout/vProcess5"/>
    <dgm:cxn modelId="{9520400F-191E-42FB-8EDA-828DF69117FC}" srcId="{172E9207-B7A2-40D8-83CD-F5B13D13CC11}" destId="{9F90C54D-CE8F-45F1-9B67-93ACA164DE98}" srcOrd="1" destOrd="0" parTransId="{F7ACF0DA-3113-4B83-B18C-EAD4889E8063}" sibTransId="{15E13F29-B61B-4233-9904-D88C3ECACAC1}"/>
    <dgm:cxn modelId="{1C4FFF47-206D-4196-9BDB-0990FB789FCB}" type="presOf" srcId="{172E9207-B7A2-40D8-83CD-F5B13D13CC11}" destId="{DD4A0BDE-5422-475C-9A4A-8C30703EBC29}" srcOrd="0" destOrd="0" presId="urn:microsoft.com/office/officeart/2005/8/layout/vProcess5"/>
    <dgm:cxn modelId="{2F093136-06B9-437F-800A-D6569DB26B4F}" type="presParOf" srcId="{DD4A0BDE-5422-475C-9A4A-8C30703EBC29}" destId="{A26A850D-12AA-4D78-955C-D5E1F0C473F8}" srcOrd="0" destOrd="0" presId="urn:microsoft.com/office/officeart/2005/8/layout/vProcess5"/>
    <dgm:cxn modelId="{DE35DB3A-BED6-4DEB-B17B-3C614FBFB57A}" type="presParOf" srcId="{DD4A0BDE-5422-475C-9A4A-8C30703EBC29}" destId="{8AD6C59D-BB82-4B4D-A571-3D26BE7501B3}" srcOrd="1" destOrd="0" presId="urn:microsoft.com/office/officeart/2005/8/layout/vProcess5"/>
    <dgm:cxn modelId="{455344D8-7B70-4E64-9A96-D88E160BEB44}" type="presParOf" srcId="{DD4A0BDE-5422-475C-9A4A-8C30703EBC29}" destId="{B81E431C-05AA-4C81-94B1-3F2556E751FB}" srcOrd="2" destOrd="0" presId="urn:microsoft.com/office/officeart/2005/8/layout/vProcess5"/>
    <dgm:cxn modelId="{9C075341-A157-49CC-8A6D-62D75DCB0330}" type="presParOf" srcId="{DD4A0BDE-5422-475C-9A4A-8C30703EBC29}" destId="{258CB9D3-51F5-4C7B-86E1-54291E1713B8}" srcOrd="3" destOrd="0" presId="urn:microsoft.com/office/officeart/2005/8/layout/vProcess5"/>
    <dgm:cxn modelId="{90945FAB-D70C-4F4A-B433-E9357FE88AF8}" type="presParOf" srcId="{DD4A0BDE-5422-475C-9A4A-8C30703EBC29}" destId="{C3029464-EF30-41BF-A6E8-ED626635354E}" srcOrd="4" destOrd="0" presId="urn:microsoft.com/office/officeart/2005/8/layout/vProcess5"/>
    <dgm:cxn modelId="{BE09D403-684D-4FBC-9736-A8EABFB7DF5A}" type="presParOf" srcId="{DD4A0BDE-5422-475C-9A4A-8C30703EBC29}" destId="{9CDD2D00-D7B9-4083-ADA0-FD25F651BAE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ACEEFC-40E0-4272-AC88-2E3599F8A4B8}" type="doc">
      <dgm:prSet loTypeId="urn:microsoft.com/office/officeart/2005/8/layout/hProcess7#1" loCatId="list" qsTypeId="urn:microsoft.com/office/officeart/2005/8/quickstyle/simple1" qsCatId="simple" csTypeId="urn:microsoft.com/office/officeart/2005/8/colors/accent3_1" csCatId="accent3" phldr="1"/>
      <dgm:spPr/>
      <dgm:t>
        <a:bodyPr/>
        <a:lstStyle/>
        <a:p>
          <a:endParaRPr lang="en-US"/>
        </a:p>
      </dgm:t>
    </dgm:pt>
    <dgm:pt modelId="{1220425E-60DC-47BA-A44E-35EE42E453C3}">
      <dgm:prSet phldrT="[Text]"/>
      <dgm:spPr/>
      <dgm:t>
        <a:bodyPr/>
        <a:lstStyle/>
        <a:p>
          <a:r>
            <a:rPr lang="en-US" dirty="0"/>
            <a:t>Step </a:t>
          </a:r>
          <a:r>
            <a:rPr lang="en-US" dirty="0" smtClean="0"/>
            <a:t>1</a:t>
          </a:r>
          <a:endParaRPr lang="en-US" dirty="0"/>
        </a:p>
      </dgm:t>
    </dgm:pt>
    <dgm:pt modelId="{455FECB5-7E8E-4C40-8B28-BF10B2BB5A48}" type="parTrans" cxnId="{4F39802F-13FB-410C-A669-EF9E8647E1B9}">
      <dgm:prSet/>
      <dgm:spPr/>
      <dgm:t>
        <a:bodyPr/>
        <a:lstStyle/>
        <a:p>
          <a:endParaRPr lang="en-US"/>
        </a:p>
      </dgm:t>
    </dgm:pt>
    <dgm:pt modelId="{AA1D0BEE-5CEA-42C1-BA6D-03C7C67738EA}" type="sibTrans" cxnId="{4F39802F-13FB-410C-A669-EF9E8647E1B9}">
      <dgm:prSet/>
      <dgm:spPr/>
      <dgm:t>
        <a:bodyPr/>
        <a:lstStyle/>
        <a:p>
          <a:endParaRPr lang="en-US"/>
        </a:p>
      </dgm:t>
    </dgm:pt>
    <dgm:pt modelId="{BA793DF7-CB53-4171-8F79-FAB27F5C4EAE}">
      <dgm:prSet phldrT="[Text]"/>
      <dgm:spPr/>
      <dgm:t>
        <a:bodyPr anchor="ctr" anchorCtr="0"/>
        <a:lstStyle/>
        <a:p>
          <a:pPr algn="ctr"/>
          <a:r>
            <a:rPr lang="en-US" dirty="0" smtClean="0"/>
            <a:t>Nurses (n=100) perform steps </a:t>
          </a:r>
          <a:r>
            <a:rPr lang="en-US" dirty="0"/>
            <a:t>of triage. </a:t>
          </a:r>
          <a:endParaRPr lang="en-US" dirty="0" smtClean="0"/>
        </a:p>
        <a:p>
          <a:pPr algn="ctr"/>
          <a:r>
            <a:rPr lang="en-US" dirty="0" smtClean="0"/>
            <a:t>As </a:t>
          </a:r>
          <a:r>
            <a:rPr lang="en-US" dirty="0"/>
            <a:t>RR is </a:t>
          </a:r>
          <a:r>
            <a:rPr lang="en-US" dirty="0" smtClean="0"/>
            <a:t>measured: </a:t>
          </a:r>
        </a:p>
        <a:p>
          <a:pPr algn="ctr"/>
          <a:r>
            <a:rPr lang="en-US" dirty="0" smtClean="0"/>
            <a:t>a. Measure gold standard RR</a:t>
          </a:r>
          <a:endParaRPr lang="en-US" dirty="0"/>
        </a:p>
        <a:p>
          <a:pPr algn="ctr"/>
          <a:r>
            <a:rPr lang="en-US" dirty="0"/>
            <a:t>b. Time the triage process &amp; device </a:t>
          </a:r>
          <a:r>
            <a:rPr lang="en-US" dirty="0" smtClean="0"/>
            <a:t>setup</a:t>
          </a:r>
          <a:endParaRPr lang="en-US" dirty="0"/>
        </a:p>
        <a:p>
          <a:pPr algn="ctr"/>
          <a:r>
            <a:rPr lang="en-US" dirty="0"/>
            <a:t>c. </a:t>
          </a:r>
          <a:r>
            <a:rPr lang="en-US" dirty="0" smtClean="0"/>
            <a:t>Compare</a:t>
          </a:r>
          <a:endParaRPr lang="en-US" dirty="0"/>
        </a:p>
      </dgm:t>
    </dgm:pt>
    <dgm:pt modelId="{15A16283-701D-4297-B9FA-168B1F799E11}" type="parTrans" cxnId="{5D41E67F-FEA1-45B4-8A69-099E59BA2399}">
      <dgm:prSet/>
      <dgm:spPr/>
      <dgm:t>
        <a:bodyPr/>
        <a:lstStyle/>
        <a:p>
          <a:endParaRPr lang="en-US"/>
        </a:p>
      </dgm:t>
    </dgm:pt>
    <dgm:pt modelId="{780132CB-AEBE-414A-85CE-114B13F58317}" type="sibTrans" cxnId="{5D41E67F-FEA1-45B4-8A69-099E59BA2399}">
      <dgm:prSet/>
      <dgm:spPr/>
      <dgm:t>
        <a:bodyPr/>
        <a:lstStyle/>
        <a:p>
          <a:endParaRPr lang="en-US"/>
        </a:p>
      </dgm:t>
    </dgm:pt>
    <dgm:pt modelId="{8289BD38-A63C-4CF6-BC52-CA6A767C8C66}">
      <dgm:prSet phldrT="[Text]"/>
      <dgm:spPr/>
      <dgm:t>
        <a:bodyPr/>
        <a:lstStyle/>
        <a:p>
          <a:r>
            <a:rPr lang="en-US" dirty="0"/>
            <a:t>Step </a:t>
          </a:r>
          <a:r>
            <a:rPr lang="en-US" dirty="0" smtClean="0"/>
            <a:t>2</a:t>
          </a:r>
          <a:endParaRPr lang="en-US" dirty="0"/>
        </a:p>
      </dgm:t>
    </dgm:pt>
    <dgm:pt modelId="{DB62E9E2-00B9-4620-8EB2-DCA1C9964029}" type="parTrans" cxnId="{C620E355-780C-4868-86E6-A4B2A63D761C}">
      <dgm:prSet/>
      <dgm:spPr/>
      <dgm:t>
        <a:bodyPr/>
        <a:lstStyle/>
        <a:p>
          <a:endParaRPr lang="en-US"/>
        </a:p>
      </dgm:t>
    </dgm:pt>
    <dgm:pt modelId="{3F9390CB-ED85-4F1A-AF29-67207A5B4633}" type="sibTrans" cxnId="{C620E355-780C-4868-86E6-A4B2A63D761C}">
      <dgm:prSet/>
      <dgm:spPr/>
      <dgm:t>
        <a:bodyPr/>
        <a:lstStyle/>
        <a:p>
          <a:endParaRPr lang="en-US"/>
        </a:p>
      </dgm:t>
    </dgm:pt>
    <dgm:pt modelId="{163A3533-2462-4123-9AA4-B0FA50AF0949}">
      <dgm:prSet phldrT="[Text]" custT="1"/>
      <dgm:spPr/>
      <dgm:t>
        <a:bodyPr anchor="ctr" anchorCtr="0"/>
        <a:lstStyle/>
        <a:p>
          <a:pPr algn="ctr"/>
          <a:r>
            <a:rPr lang="en-US" sz="2400" b="1" dirty="0" smtClean="0">
              <a:latin typeface="+mj-lt"/>
            </a:rPr>
            <a:t>Nurse Survey</a:t>
          </a:r>
          <a:endParaRPr lang="en-US" sz="2400" b="1" dirty="0">
            <a:latin typeface="+mj-lt"/>
          </a:endParaRPr>
        </a:p>
      </dgm:t>
    </dgm:pt>
    <dgm:pt modelId="{296ED259-873C-4787-BAB5-BBD0FBEE21F0}" type="parTrans" cxnId="{B3F9866D-CDEE-42CA-A233-3DE0887808E2}">
      <dgm:prSet/>
      <dgm:spPr/>
      <dgm:t>
        <a:bodyPr/>
        <a:lstStyle/>
        <a:p>
          <a:endParaRPr lang="en-US"/>
        </a:p>
      </dgm:t>
    </dgm:pt>
    <dgm:pt modelId="{171FDDE9-173C-4613-B01D-772BF1F739D9}" type="sibTrans" cxnId="{B3F9866D-CDEE-42CA-A233-3DE0887808E2}">
      <dgm:prSet/>
      <dgm:spPr/>
      <dgm:t>
        <a:bodyPr/>
        <a:lstStyle/>
        <a:p>
          <a:endParaRPr lang="en-US"/>
        </a:p>
      </dgm:t>
    </dgm:pt>
    <dgm:pt modelId="{77410ECD-76AE-42E6-A1AF-4058A80C5B1F}" type="pres">
      <dgm:prSet presAssocID="{D1ACEEFC-40E0-4272-AC88-2E3599F8A4B8}" presName="Name0" presStyleCnt="0">
        <dgm:presLayoutVars>
          <dgm:dir/>
          <dgm:animLvl val="lvl"/>
          <dgm:resizeHandles val="exact"/>
        </dgm:presLayoutVars>
      </dgm:prSet>
      <dgm:spPr/>
      <dgm:t>
        <a:bodyPr/>
        <a:lstStyle/>
        <a:p>
          <a:endParaRPr lang="en-US"/>
        </a:p>
      </dgm:t>
    </dgm:pt>
    <dgm:pt modelId="{460EC8E2-FCF2-4D63-8634-793B8013F614}" type="pres">
      <dgm:prSet presAssocID="{1220425E-60DC-47BA-A44E-35EE42E453C3}" presName="compositeNode" presStyleCnt="0">
        <dgm:presLayoutVars>
          <dgm:bulletEnabled val="1"/>
        </dgm:presLayoutVars>
      </dgm:prSet>
      <dgm:spPr/>
    </dgm:pt>
    <dgm:pt modelId="{4406761C-2247-4FAD-9FB6-559BB7802393}" type="pres">
      <dgm:prSet presAssocID="{1220425E-60DC-47BA-A44E-35EE42E453C3}" presName="bgRect" presStyleLbl="node1" presStyleIdx="0" presStyleCnt="2"/>
      <dgm:spPr/>
      <dgm:t>
        <a:bodyPr/>
        <a:lstStyle/>
        <a:p>
          <a:endParaRPr lang="en-US"/>
        </a:p>
      </dgm:t>
    </dgm:pt>
    <dgm:pt modelId="{D5582465-693A-4753-A7C6-1E005A1C95F8}" type="pres">
      <dgm:prSet presAssocID="{1220425E-60DC-47BA-A44E-35EE42E453C3}" presName="parentNode" presStyleLbl="node1" presStyleIdx="0" presStyleCnt="2">
        <dgm:presLayoutVars>
          <dgm:chMax val="0"/>
          <dgm:bulletEnabled val="1"/>
        </dgm:presLayoutVars>
      </dgm:prSet>
      <dgm:spPr/>
      <dgm:t>
        <a:bodyPr/>
        <a:lstStyle/>
        <a:p>
          <a:endParaRPr lang="en-US"/>
        </a:p>
      </dgm:t>
    </dgm:pt>
    <dgm:pt modelId="{16CD5536-1AFC-4251-B8DE-949903521A4A}" type="pres">
      <dgm:prSet presAssocID="{1220425E-60DC-47BA-A44E-35EE42E453C3}" presName="childNode" presStyleLbl="node1" presStyleIdx="0" presStyleCnt="2">
        <dgm:presLayoutVars>
          <dgm:bulletEnabled val="1"/>
        </dgm:presLayoutVars>
      </dgm:prSet>
      <dgm:spPr/>
      <dgm:t>
        <a:bodyPr/>
        <a:lstStyle/>
        <a:p>
          <a:endParaRPr lang="en-US"/>
        </a:p>
      </dgm:t>
    </dgm:pt>
    <dgm:pt modelId="{A00EB493-A630-4758-8A1B-201B7BD5135D}" type="pres">
      <dgm:prSet presAssocID="{AA1D0BEE-5CEA-42C1-BA6D-03C7C67738EA}" presName="hSp" presStyleCnt="0"/>
      <dgm:spPr/>
    </dgm:pt>
    <dgm:pt modelId="{4E5E4D8C-B468-4525-A1EE-713C02C24856}" type="pres">
      <dgm:prSet presAssocID="{AA1D0BEE-5CEA-42C1-BA6D-03C7C67738EA}" presName="vProcSp" presStyleCnt="0"/>
      <dgm:spPr/>
    </dgm:pt>
    <dgm:pt modelId="{81313C7D-5AA0-41C5-960D-0BA706E833C0}" type="pres">
      <dgm:prSet presAssocID="{AA1D0BEE-5CEA-42C1-BA6D-03C7C67738EA}" presName="vSp1" presStyleCnt="0"/>
      <dgm:spPr/>
    </dgm:pt>
    <dgm:pt modelId="{705EF26A-E1EF-42CF-BC84-9C9F3F8D2EAA}" type="pres">
      <dgm:prSet presAssocID="{AA1D0BEE-5CEA-42C1-BA6D-03C7C67738EA}" presName="simulatedConn" presStyleLbl="solidFgAcc1" presStyleIdx="0" presStyleCnt="1"/>
      <dgm:spPr/>
    </dgm:pt>
    <dgm:pt modelId="{F2B94B56-51F1-4C8E-9661-3FB5FBCBA9D8}" type="pres">
      <dgm:prSet presAssocID="{AA1D0BEE-5CEA-42C1-BA6D-03C7C67738EA}" presName="vSp2" presStyleCnt="0"/>
      <dgm:spPr/>
    </dgm:pt>
    <dgm:pt modelId="{55DA1FE8-A9A0-4412-A9CC-60BE4C44C6E8}" type="pres">
      <dgm:prSet presAssocID="{AA1D0BEE-5CEA-42C1-BA6D-03C7C67738EA}" presName="sibTrans" presStyleCnt="0"/>
      <dgm:spPr/>
    </dgm:pt>
    <dgm:pt modelId="{6186AD51-DDBF-4B27-ACD5-E81A2582990B}" type="pres">
      <dgm:prSet presAssocID="{8289BD38-A63C-4CF6-BC52-CA6A767C8C66}" presName="compositeNode" presStyleCnt="0">
        <dgm:presLayoutVars>
          <dgm:bulletEnabled val="1"/>
        </dgm:presLayoutVars>
      </dgm:prSet>
      <dgm:spPr/>
    </dgm:pt>
    <dgm:pt modelId="{A66F207A-1757-44E2-A9B4-46A2DA756DB6}" type="pres">
      <dgm:prSet presAssocID="{8289BD38-A63C-4CF6-BC52-CA6A767C8C66}" presName="bgRect" presStyleLbl="node1" presStyleIdx="1" presStyleCnt="2"/>
      <dgm:spPr/>
      <dgm:t>
        <a:bodyPr/>
        <a:lstStyle/>
        <a:p>
          <a:endParaRPr lang="en-US"/>
        </a:p>
      </dgm:t>
    </dgm:pt>
    <dgm:pt modelId="{DE25D00F-C32C-4994-8A72-5DB8295016C2}" type="pres">
      <dgm:prSet presAssocID="{8289BD38-A63C-4CF6-BC52-CA6A767C8C66}" presName="parentNode" presStyleLbl="node1" presStyleIdx="1" presStyleCnt="2">
        <dgm:presLayoutVars>
          <dgm:chMax val="0"/>
          <dgm:bulletEnabled val="1"/>
        </dgm:presLayoutVars>
      </dgm:prSet>
      <dgm:spPr/>
      <dgm:t>
        <a:bodyPr/>
        <a:lstStyle/>
        <a:p>
          <a:endParaRPr lang="en-US"/>
        </a:p>
      </dgm:t>
    </dgm:pt>
    <dgm:pt modelId="{CDB8B9B1-0F66-4179-8B4B-42437F108722}" type="pres">
      <dgm:prSet presAssocID="{8289BD38-A63C-4CF6-BC52-CA6A767C8C66}" presName="childNode" presStyleLbl="node1" presStyleIdx="1" presStyleCnt="2">
        <dgm:presLayoutVars>
          <dgm:bulletEnabled val="1"/>
        </dgm:presLayoutVars>
      </dgm:prSet>
      <dgm:spPr/>
      <dgm:t>
        <a:bodyPr/>
        <a:lstStyle/>
        <a:p>
          <a:endParaRPr lang="en-US"/>
        </a:p>
      </dgm:t>
    </dgm:pt>
  </dgm:ptLst>
  <dgm:cxnLst>
    <dgm:cxn modelId="{5D41E67F-FEA1-45B4-8A69-099E59BA2399}" srcId="{1220425E-60DC-47BA-A44E-35EE42E453C3}" destId="{BA793DF7-CB53-4171-8F79-FAB27F5C4EAE}" srcOrd="0" destOrd="0" parTransId="{15A16283-701D-4297-B9FA-168B1F799E11}" sibTransId="{780132CB-AEBE-414A-85CE-114B13F58317}"/>
    <dgm:cxn modelId="{B72B86E9-545B-4D47-8EA5-BA04C98489E0}" type="presOf" srcId="{163A3533-2462-4123-9AA4-B0FA50AF0949}" destId="{CDB8B9B1-0F66-4179-8B4B-42437F108722}" srcOrd="0" destOrd="0" presId="urn:microsoft.com/office/officeart/2005/8/layout/hProcess7#1"/>
    <dgm:cxn modelId="{B3F9866D-CDEE-42CA-A233-3DE0887808E2}" srcId="{8289BD38-A63C-4CF6-BC52-CA6A767C8C66}" destId="{163A3533-2462-4123-9AA4-B0FA50AF0949}" srcOrd="0" destOrd="0" parTransId="{296ED259-873C-4787-BAB5-BBD0FBEE21F0}" sibTransId="{171FDDE9-173C-4613-B01D-772BF1F739D9}"/>
    <dgm:cxn modelId="{87CEAFB8-330C-4680-8D15-9519C5F8AA6E}" type="presOf" srcId="{D1ACEEFC-40E0-4272-AC88-2E3599F8A4B8}" destId="{77410ECD-76AE-42E6-A1AF-4058A80C5B1F}" srcOrd="0" destOrd="0" presId="urn:microsoft.com/office/officeart/2005/8/layout/hProcess7#1"/>
    <dgm:cxn modelId="{59E936A4-DE1F-4463-A308-0001ABEA3A73}" type="presOf" srcId="{BA793DF7-CB53-4171-8F79-FAB27F5C4EAE}" destId="{16CD5536-1AFC-4251-B8DE-949903521A4A}" srcOrd="0" destOrd="0" presId="urn:microsoft.com/office/officeart/2005/8/layout/hProcess7#1"/>
    <dgm:cxn modelId="{ECE13DE1-2535-48FC-A59B-D3E981360650}" type="presOf" srcId="{8289BD38-A63C-4CF6-BC52-CA6A767C8C66}" destId="{DE25D00F-C32C-4994-8A72-5DB8295016C2}" srcOrd="1" destOrd="0" presId="urn:microsoft.com/office/officeart/2005/8/layout/hProcess7#1"/>
    <dgm:cxn modelId="{C620E355-780C-4868-86E6-A4B2A63D761C}" srcId="{D1ACEEFC-40E0-4272-AC88-2E3599F8A4B8}" destId="{8289BD38-A63C-4CF6-BC52-CA6A767C8C66}" srcOrd="1" destOrd="0" parTransId="{DB62E9E2-00B9-4620-8EB2-DCA1C9964029}" sibTransId="{3F9390CB-ED85-4F1A-AF29-67207A5B4633}"/>
    <dgm:cxn modelId="{AD8FC0BD-5054-4A33-9B96-DE5ECCBB2316}" type="presOf" srcId="{1220425E-60DC-47BA-A44E-35EE42E453C3}" destId="{D5582465-693A-4753-A7C6-1E005A1C95F8}" srcOrd="1" destOrd="0" presId="urn:microsoft.com/office/officeart/2005/8/layout/hProcess7#1"/>
    <dgm:cxn modelId="{0401140A-24E3-4B31-94D7-240FA45B9DDD}" type="presOf" srcId="{8289BD38-A63C-4CF6-BC52-CA6A767C8C66}" destId="{A66F207A-1757-44E2-A9B4-46A2DA756DB6}" srcOrd="0" destOrd="0" presId="urn:microsoft.com/office/officeart/2005/8/layout/hProcess7#1"/>
    <dgm:cxn modelId="{4F39802F-13FB-410C-A669-EF9E8647E1B9}" srcId="{D1ACEEFC-40E0-4272-AC88-2E3599F8A4B8}" destId="{1220425E-60DC-47BA-A44E-35EE42E453C3}" srcOrd="0" destOrd="0" parTransId="{455FECB5-7E8E-4C40-8B28-BF10B2BB5A48}" sibTransId="{AA1D0BEE-5CEA-42C1-BA6D-03C7C67738EA}"/>
    <dgm:cxn modelId="{23107511-C1D1-483C-9117-4680F7FCF121}" type="presOf" srcId="{1220425E-60DC-47BA-A44E-35EE42E453C3}" destId="{4406761C-2247-4FAD-9FB6-559BB7802393}" srcOrd="0" destOrd="0" presId="urn:microsoft.com/office/officeart/2005/8/layout/hProcess7#1"/>
    <dgm:cxn modelId="{F0127430-C5A3-4EFB-BE39-F958FECF2188}" type="presParOf" srcId="{77410ECD-76AE-42E6-A1AF-4058A80C5B1F}" destId="{460EC8E2-FCF2-4D63-8634-793B8013F614}" srcOrd="0" destOrd="0" presId="urn:microsoft.com/office/officeart/2005/8/layout/hProcess7#1"/>
    <dgm:cxn modelId="{051C5788-1782-4101-92E6-0266F6144A73}" type="presParOf" srcId="{460EC8E2-FCF2-4D63-8634-793B8013F614}" destId="{4406761C-2247-4FAD-9FB6-559BB7802393}" srcOrd="0" destOrd="0" presId="urn:microsoft.com/office/officeart/2005/8/layout/hProcess7#1"/>
    <dgm:cxn modelId="{D473CD5A-B8C5-4062-95E4-EA28505319BE}" type="presParOf" srcId="{460EC8E2-FCF2-4D63-8634-793B8013F614}" destId="{D5582465-693A-4753-A7C6-1E005A1C95F8}" srcOrd="1" destOrd="0" presId="urn:microsoft.com/office/officeart/2005/8/layout/hProcess7#1"/>
    <dgm:cxn modelId="{74E1CE70-11F3-4315-A0B0-D5FB2220220A}" type="presParOf" srcId="{460EC8E2-FCF2-4D63-8634-793B8013F614}" destId="{16CD5536-1AFC-4251-B8DE-949903521A4A}" srcOrd="2" destOrd="0" presId="urn:microsoft.com/office/officeart/2005/8/layout/hProcess7#1"/>
    <dgm:cxn modelId="{8F87F3EF-1BA4-4B81-AAC7-E074093593C2}" type="presParOf" srcId="{77410ECD-76AE-42E6-A1AF-4058A80C5B1F}" destId="{A00EB493-A630-4758-8A1B-201B7BD5135D}" srcOrd="1" destOrd="0" presId="urn:microsoft.com/office/officeart/2005/8/layout/hProcess7#1"/>
    <dgm:cxn modelId="{EA896962-1B41-4DC1-834D-3BBF22F10F0C}" type="presParOf" srcId="{77410ECD-76AE-42E6-A1AF-4058A80C5B1F}" destId="{4E5E4D8C-B468-4525-A1EE-713C02C24856}" srcOrd="2" destOrd="0" presId="urn:microsoft.com/office/officeart/2005/8/layout/hProcess7#1"/>
    <dgm:cxn modelId="{89D1CA79-FCD4-447E-A39E-5967AA37339F}" type="presParOf" srcId="{4E5E4D8C-B468-4525-A1EE-713C02C24856}" destId="{81313C7D-5AA0-41C5-960D-0BA706E833C0}" srcOrd="0" destOrd="0" presId="urn:microsoft.com/office/officeart/2005/8/layout/hProcess7#1"/>
    <dgm:cxn modelId="{6B451A81-CE83-4417-8ED9-683C436C7F7F}" type="presParOf" srcId="{4E5E4D8C-B468-4525-A1EE-713C02C24856}" destId="{705EF26A-E1EF-42CF-BC84-9C9F3F8D2EAA}" srcOrd="1" destOrd="0" presId="urn:microsoft.com/office/officeart/2005/8/layout/hProcess7#1"/>
    <dgm:cxn modelId="{64AE56FC-14C0-4B2D-92CE-D4CF0C10B69C}" type="presParOf" srcId="{4E5E4D8C-B468-4525-A1EE-713C02C24856}" destId="{F2B94B56-51F1-4C8E-9661-3FB5FBCBA9D8}" srcOrd="2" destOrd="0" presId="urn:microsoft.com/office/officeart/2005/8/layout/hProcess7#1"/>
    <dgm:cxn modelId="{F4651440-7FA5-4F69-B57C-53B59D0147D1}" type="presParOf" srcId="{77410ECD-76AE-42E6-A1AF-4058A80C5B1F}" destId="{55DA1FE8-A9A0-4412-A9CC-60BE4C44C6E8}" srcOrd="3" destOrd="0" presId="urn:microsoft.com/office/officeart/2005/8/layout/hProcess7#1"/>
    <dgm:cxn modelId="{5D03B845-7808-4120-B4C1-D936D165E889}" type="presParOf" srcId="{77410ECD-76AE-42E6-A1AF-4058A80C5B1F}" destId="{6186AD51-DDBF-4B27-ACD5-E81A2582990B}" srcOrd="4" destOrd="0" presId="urn:microsoft.com/office/officeart/2005/8/layout/hProcess7#1"/>
    <dgm:cxn modelId="{0132A1D3-7B29-4532-A233-7A1EE3C858F2}" type="presParOf" srcId="{6186AD51-DDBF-4B27-ACD5-E81A2582990B}" destId="{A66F207A-1757-44E2-A9B4-46A2DA756DB6}" srcOrd="0" destOrd="0" presId="urn:microsoft.com/office/officeart/2005/8/layout/hProcess7#1"/>
    <dgm:cxn modelId="{4BBA6CA1-14A7-4D99-AC93-007706E2FC66}" type="presParOf" srcId="{6186AD51-DDBF-4B27-ACD5-E81A2582990B}" destId="{DE25D00F-C32C-4994-8A72-5DB8295016C2}" srcOrd="1" destOrd="0" presId="urn:microsoft.com/office/officeart/2005/8/layout/hProcess7#1"/>
    <dgm:cxn modelId="{80942CCB-7319-40C8-B5BF-DA3D1365EB0D}" type="presParOf" srcId="{6186AD51-DDBF-4B27-ACD5-E81A2582990B}" destId="{CDB8B9B1-0F66-4179-8B4B-42437F108722}" srcOrd="2" destOrd="0" presId="urn:microsoft.com/office/officeart/2005/8/layout/hProcess7#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5B063F-E074-4028-ADD7-FE2E6955180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2C137FC0-3EDF-4370-A09E-7EF257E947E2}">
      <dgm:prSet phldrT="[Text]"/>
      <dgm:spPr/>
      <dgm:t>
        <a:bodyPr/>
        <a:lstStyle/>
        <a:p>
          <a:r>
            <a:rPr lang="en-US" dirty="0" smtClean="0"/>
            <a:t>Technology</a:t>
          </a:r>
          <a:endParaRPr lang="en-US" dirty="0"/>
        </a:p>
      </dgm:t>
    </dgm:pt>
    <dgm:pt modelId="{706F7086-F05C-421B-96EC-0777B61DE8F2}" type="parTrans" cxnId="{DD5C6BEB-4963-4A37-8DE3-5A86CC4AE462}">
      <dgm:prSet/>
      <dgm:spPr/>
      <dgm:t>
        <a:bodyPr/>
        <a:lstStyle/>
        <a:p>
          <a:endParaRPr lang="en-US"/>
        </a:p>
      </dgm:t>
    </dgm:pt>
    <dgm:pt modelId="{F978701B-E584-4D99-B6F9-F3B08E5777F2}" type="sibTrans" cxnId="{DD5C6BEB-4963-4A37-8DE3-5A86CC4AE462}">
      <dgm:prSet/>
      <dgm:spPr/>
      <dgm:t>
        <a:bodyPr/>
        <a:lstStyle/>
        <a:p>
          <a:endParaRPr lang="en-US"/>
        </a:p>
      </dgm:t>
    </dgm:pt>
    <dgm:pt modelId="{AA24DA8F-ACE8-46FA-8635-6E16AF9167E9}">
      <dgm:prSet phldrT="[Text]" custT="1"/>
      <dgm:spPr/>
      <dgm:t>
        <a:bodyPr/>
        <a:lstStyle/>
        <a:p>
          <a:pPr algn="l"/>
          <a:r>
            <a:rPr lang="en-US" sz="2300" dirty="0" smtClean="0"/>
            <a:t>Code updates: accuracy &amp; robustness</a:t>
          </a:r>
          <a:endParaRPr lang="en-US" sz="2300" dirty="0"/>
        </a:p>
      </dgm:t>
    </dgm:pt>
    <dgm:pt modelId="{9A467AA7-8279-4D95-826C-7DF4CFC904FD}" type="parTrans" cxnId="{953B8B24-C8A3-4E49-8A7B-A70825F59D08}">
      <dgm:prSet/>
      <dgm:spPr/>
      <dgm:t>
        <a:bodyPr/>
        <a:lstStyle/>
        <a:p>
          <a:endParaRPr lang="en-US"/>
        </a:p>
      </dgm:t>
    </dgm:pt>
    <dgm:pt modelId="{541230F6-4902-486B-844C-CDE5548D7993}" type="sibTrans" cxnId="{953B8B24-C8A3-4E49-8A7B-A70825F59D08}">
      <dgm:prSet/>
      <dgm:spPr/>
      <dgm:t>
        <a:bodyPr/>
        <a:lstStyle/>
        <a:p>
          <a:endParaRPr lang="en-US"/>
        </a:p>
      </dgm:t>
    </dgm:pt>
    <dgm:pt modelId="{B8E40FCC-9D83-405E-AA21-9CA26D2911C6}">
      <dgm:prSet phldrT="[Text]" custT="1"/>
      <dgm:spPr/>
      <dgm:t>
        <a:bodyPr/>
        <a:lstStyle/>
        <a:p>
          <a:pPr algn="l"/>
          <a:r>
            <a:rPr lang="en-US" sz="2300" dirty="0" smtClean="0"/>
            <a:t>Physical design: clip, outer casing materials, size reduction, power supply</a:t>
          </a:r>
          <a:endParaRPr lang="en-US" sz="2300" dirty="0"/>
        </a:p>
      </dgm:t>
    </dgm:pt>
    <dgm:pt modelId="{7D87AFD6-6C19-47B6-8D77-308E9C1E6853}" type="parTrans" cxnId="{2DDDB835-C232-4C11-813C-0B7427A9EC42}">
      <dgm:prSet/>
      <dgm:spPr/>
      <dgm:t>
        <a:bodyPr/>
        <a:lstStyle/>
        <a:p>
          <a:endParaRPr lang="en-US"/>
        </a:p>
      </dgm:t>
    </dgm:pt>
    <dgm:pt modelId="{CDD96B78-BD54-47EA-AD33-5D20E245DC7B}" type="sibTrans" cxnId="{2DDDB835-C232-4C11-813C-0B7427A9EC42}">
      <dgm:prSet/>
      <dgm:spPr/>
      <dgm:t>
        <a:bodyPr/>
        <a:lstStyle/>
        <a:p>
          <a:endParaRPr lang="en-US"/>
        </a:p>
      </dgm:t>
    </dgm:pt>
    <dgm:pt modelId="{4496DB9A-28C7-410B-AEDC-0D8C383B1FA5}">
      <dgm:prSet phldrT="[Text]"/>
      <dgm:spPr/>
      <dgm:t>
        <a:bodyPr/>
        <a:lstStyle/>
        <a:p>
          <a:r>
            <a:rPr lang="en-US" dirty="0" smtClean="0"/>
            <a:t>Testing</a:t>
          </a:r>
          <a:endParaRPr lang="en-US" dirty="0"/>
        </a:p>
      </dgm:t>
    </dgm:pt>
    <dgm:pt modelId="{D9A8B4C0-C727-4E24-9273-8E98E60CE5F0}" type="parTrans" cxnId="{71679CF6-9FAB-48A1-84F1-C886DE319528}">
      <dgm:prSet/>
      <dgm:spPr/>
      <dgm:t>
        <a:bodyPr/>
        <a:lstStyle/>
        <a:p>
          <a:endParaRPr lang="en-US"/>
        </a:p>
      </dgm:t>
    </dgm:pt>
    <dgm:pt modelId="{E0B09B4D-3B58-4D17-B5DE-19690E73BFCB}" type="sibTrans" cxnId="{71679CF6-9FAB-48A1-84F1-C886DE319528}">
      <dgm:prSet/>
      <dgm:spPr/>
      <dgm:t>
        <a:bodyPr/>
        <a:lstStyle/>
        <a:p>
          <a:endParaRPr lang="en-US"/>
        </a:p>
      </dgm:t>
    </dgm:pt>
    <dgm:pt modelId="{D5C0D080-B456-4AF8-8DBE-6D26B1E4A59F}">
      <dgm:prSet phldrT="[Text]" custT="1"/>
      <dgm:spPr/>
      <dgm:t>
        <a:bodyPr/>
        <a:lstStyle/>
        <a:p>
          <a:r>
            <a:rPr lang="en-US" sz="2300" dirty="0" smtClean="0"/>
            <a:t>Complete IRB</a:t>
          </a:r>
          <a:endParaRPr lang="en-US" sz="2300" dirty="0"/>
        </a:p>
      </dgm:t>
    </dgm:pt>
    <dgm:pt modelId="{A71D4BF1-D3F7-462F-A0A7-DF52040271AA}" type="parTrans" cxnId="{D269DE17-BAE0-4518-9534-5898EE4BA47E}">
      <dgm:prSet/>
      <dgm:spPr/>
      <dgm:t>
        <a:bodyPr/>
        <a:lstStyle/>
        <a:p>
          <a:endParaRPr lang="en-US"/>
        </a:p>
      </dgm:t>
    </dgm:pt>
    <dgm:pt modelId="{AD92949A-42CD-4E73-BA1E-65A51C0BCA52}" type="sibTrans" cxnId="{D269DE17-BAE0-4518-9534-5898EE4BA47E}">
      <dgm:prSet/>
      <dgm:spPr/>
      <dgm:t>
        <a:bodyPr/>
        <a:lstStyle/>
        <a:p>
          <a:endParaRPr lang="en-US"/>
        </a:p>
      </dgm:t>
    </dgm:pt>
    <dgm:pt modelId="{8704A45E-1080-4EB0-8B1D-FBC9459F4C2E}">
      <dgm:prSet phldrT="[Text]" custT="1"/>
      <dgm:spPr/>
      <dgm:t>
        <a:bodyPr/>
        <a:lstStyle/>
        <a:p>
          <a:r>
            <a:rPr lang="en-US" sz="2300" dirty="0" smtClean="0"/>
            <a:t>Test on healthy &amp; hospital patients</a:t>
          </a:r>
          <a:endParaRPr lang="en-US" sz="2300" dirty="0"/>
        </a:p>
      </dgm:t>
    </dgm:pt>
    <dgm:pt modelId="{8914AF1C-5FE1-4F6E-9197-BD46D14AA1C1}" type="parTrans" cxnId="{540005EA-B8DC-4E11-A29B-D23723BD3D4C}">
      <dgm:prSet/>
      <dgm:spPr/>
      <dgm:t>
        <a:bodyPr/>
        <a:lstStyle/>
        <a:p>
          <a:endParaRPr lang="en-US"/>
        </a:p>
      </dgm:t>
    </dgm:pt>
    <dgm:pt modelId="{B52216E6-60F0-4579-8C59-03A224DFBD9C}" type="sibTrans" cxnId="{540005EA-B8DC-4E11-A29B-D23723BD3D4C}">
      <dgm:prSet/>
      <dgm:spPr/>
      <dgm:t>
        <a:bodyPr/>
        <a:lstStyle/>
        <a:p>
          <a:endParaRPr lang="en-US"/>
        </a:p>
      </dgm:t>
    </dgm:pt>
    <dgm:pt modelId="{529EC274-9A12-4C23-919E-D30CBAFA6E55}">
      <dgm:prSet phldrT="[Text]"/>
      <dgm:spPr/>
      <dgm:t>
        <a:bodyPr/>
        <a:lstStyle/>
        <a:p>
          <a:r>
            <a:rPr lang="en-US" dirty="0" smtClean="0"/>
            <a:t>IP</a:t>
          </a:r>
          <a:endParaRPr lang="en-US" dirty="0"/>
        </a:p>
      </dgm:t>
    </dgm:pt>
    <dgm:pt modelId="{76EA7C71-8DE5-4AA4-B40A-D44B9EBCCC49}" type="parTrans" cxnId="{65C64EED-08C5-4A28-85C4-C2FBD7D9B065}">
      <dgm:prSet/>
      <dgm:spPr/>
      <dgm:t>
        <a:bodyPr/>
        <a:lstStyle/>
        <a:p>
          <a:endParaRPr lang="en-US"/>
        </a:p>
      </dgm:t>
    </dgm:pt>
    <dgm:pt modelId="{835F939D-1F61-4AAC-ACFB-FBBF5578907D}" type="sibTrans" cxnId="{65C64EED-08C5-4A28-85C4-C2FBD7D9B065}">
      <dgm:prSet/>
      <dgm:spPr/>
      <dgm:t>
        <a:bodyPr/>
        <a:lstStyle/>
        <a:p>
          <a:endParaRPr lang="en-US"/>
        </a:p>
      </dgm:t>
    </dgm:pt>
    <dgm:pt modelId="{20E2D3D1-3A02-42B1-94FA-AD60B9CA0A80}">
      <dgm:prSet phldrT="[Text]" custT="1"/>
      <dgm:spPr/>
      <dgm:t>
        <a:bodyPr/>
        <a:lstStyle/>
        <a:p>
          <a:r>
            <a:rPr lang="en-US" sz="2300" dirty="0" smtClean="0"/>
            <a:t>JHTT</a:t>
          </a:r>
          <a:endParaRPr lang="en-US" sz="2300" dirty="0"/>
        </a:p>
      </dgm:t>
    </dgm:pt>
    <dgm:pt modelId="{EF44C982-3F5A-4D7D-A4BD-9099BDD88564}" type="parTrans" cxnId="{5D6FAC56-6CB3-4065-AC60-30FD7A7F262F}">
      <dgm:prSet/>
      <dgm:spPr/>
      <dgm:t>
        <a:bodyPr/>
        <a:lstStyle/>
        <a:p>
          <a:endParaRPr lang="en-US"/>
        </a:p>
      </dgm:t>
    </dgm:pt>
    <dgm:pt modelId="{33A27594-ED03-459B-B29E-19D86026226F}" type="sibTrans" cxnId="{5D6FAC56-6CB3-4065-AC60-30FD7A7F262F}">
      <dgm:prSet/>
      <dgm:spPr/>
      <dgm:t>
        <a:bodyPr/>
        <a:lstStyle/>
        <a:p>
          <a:endParaRPr lang="en-US"/>
        </a:p>
      </dgm:t>
    </dgm:pt>
    <dgm:pt modelId="{A72220B2-FD53-4CDC-A61E-5BA3F5626F0E}">
      <dgm:prSet phldrT="[Text]" custT="1"/>
      <dgm:spPr/>
      <dgm:t>
        <a:bodyPr/>
        <a:lstStyle/>
        <a:p>
          <a:r>
            <a:rPr lang="en-US" sz="2300" dirty="0" smtClean="0"/>
            <a:t>Currently filing provisional patent</a:t>
          </a:r>
          <a:endParaRPr lang="en-US" sz="2300" dirty="0"/>
        </a:p>
      </dgm:t>
    </dgm:pt>
    <dgm:pt modelId="{29188C95-517B-4CD4-8B10-83969F6F6D9F}" type="parTrans" cxnId="{72238AA7-C560-410C-8C6C-FB2BCF4A80E9}">
      <dgm:prSet/>
      <dgm:spPr/>
      <dgm:t>
        <a:bodyPr/>
        <a:lstStyle/>
        <a:p>
          <a:endParaRPr lang="en-US"/>
        </a:p>
      </dgm:t>
    </dgm:pt>
    <dgm:pt modelId="{BCB3926B-6059-43FF-A4A3-48422DB6DF5D}" type="sibTrans" cxnId="{72238AA7-C560-410C-8C6C-FB2BCF4A80E9}">
      <dgm:prSet/>
      <dgm:spPr/>
      <dgm:t>
        <a:bodyPr/>
        <a:lstStyle/>
        <a:p>
          <a:endParaRPr lang="en-US"/>
        </a:p>
      </dgm:t>
    </dgm:pt>
    <dgm:pt modelId="{4C14B818-C2A1-4D84-B582-C55546446AB5}">
      <dgm:prSet phldrT="[Text]" custT="1"/>
      <dgm:spPr/>
      <dgm:t>
        <a:bodyPr/>
        <a:lstStyle/>
        <a:p>
          <a:pPr algn="l"/>
          <a:endParaRPr lang="en-US" sz="2300" dirty="0"/>
        </a:p>
      </dgm:t>
    </dgm:pt>
    <dgm:pt modelId="{86009BE8-7689-45A8-81E1-8F175558E717}" type="parTrans" cxnId="{3FEA2BA2-669B-4741-A990-94DE8890513F}">
      <dgm:prSet/>
      <dgm:spPr/>
      <dgm:t>
        <a:bodyPr/>
        <a:lstStyle/>
        <a:p>
          <a:endParaRPr lang="en-US"/>
        </a:p>
      </dgm:t>
    </dgm:pt>
    <dgm:pt modelId="{7AFF57C9-ABCA-46D7-AE6C-FF6BB58327E3}" type="sibTrans" cxnId="{3FEA2BA2-669B-4741-A990-94DE8890513F}">
      <dgm:prSet/>
      <dgm:spPr/>
      <dgm:t>
        <a:bodyPr/>
        <a:lstStyle/>
        <a:p>
          <a:endParaRPr lang="en-US"/>
        </a:p>
      </dgm:t>
    </dgm:pt>
    <dgm:pt modelId="{30B5E32C-5F65-437B-A402-BF9704D74991}">
      <dgm:prSet phldrT="[Text]" custT="1"/>
      <dgm:spPr/>
      <dgm:t>
        <a:bodyPr/>
        <a:lstStyle/>
        <a:p>
          <a:endParaRPr lang="en-US" sz="2300" dirty="0"/>
        </a:p>
      </dgm:t>
    </dgm:pt>
    <dgm:pt modelId="{510DBDF9-A8B1-432C-9CAD-6FF06461E135}" type="parTrans" cxnId="{68881D8C-B531-443B-8A36-CA171CD0D3D8}">
      <dgm:prSet/>
      <dgm:spPr/>
      <dgm:t>
        <a:bodyPr/>
        <a:lstStyle/>
        <a:p>
          <a:endParaRPr lang="en-US"/>
        </a:p>
      </dgm:t>
    </dgm:pt>
    <dgm:pt modelId="{D4FD89BB-F028-4E10-AF84-FCB28BD04075}" type="sibTrans" cxnId="{68881D8C-B531-443B-8A36-CA171CD0D3D8}">
      <dgm:prSet/>
      <dgm:spPr/>
      <dgm:t>
        <a:bodyPr/>
        <a:lstStyle/>
        <a:p>
          <a:endParaRPr lang="en-US"/>
        </a:p>
      </dgm:t>
    </dgm:pt>
    <dgm:pt modelId="{A44C7BEB-C741-4328-B457-C616F117A096}">
      <dgm:prSet phldrT="[Text]" custT="1"/>
      <dgm:spPr/>
      <dgm:t>
        <a:bodyPr/>
        <a:lstStyle/>
        <a:p>
          <a:endParaRPr lang="en-US" sz="2300" dirty="0"/>
        </a:p>
      </dgm:t>
    </dgm:pt>
    <dgm:pt modelId="{E45274C9-A171-4CE0-BCF4-F14FD4D15735}" type="parTrans" cxnId="{EAD86DF6-C860-4C71-99F9-B1F188970606}">
      <dgm:prSet/>
      <dgm:spPr/>
      <dgm:t>
        <a:bodyPr/>
        <a:lstStyle/>
        <a:p>
          <a:endParaRPr lang="en-US"/>
        </a:p>
      </dgm:t>
    </dgm:pt>
    <dgm:pt modelId="{CD40D0EC-AB93-4C59-8EBC-765ACB3DC3BE}" type="sibTrans" cxnId="{EAD86DF6-C860-4C71-99F9-B1F188970606}">
      <dgm:prSet/>
      <dgm:spPr/>
      <dgm:t>
        <a:bodyPr/>
        <a:lstStyle/>
        <a:p>
          <a:endParaRPr lang="en-US"/>
        </a:p>
      </dgm:t>
    </dgm:pt>
    <dgm:pt modelId="{8AD9DCCA-3EB3-4182-A555-30C560C624B1}" type="pres">
      <dgm:prSet presAssocID="{CE5B063F-E074-4028-ADD7-FE2E69551800}" presName="Name0" presStyleCnt="0">
        <dgm:presLayoutVars>
          <dgm:dir/>
          <dgm:animLvl val="lvl"/>
          <dgm:resizeHandles val="exact"/>
        </dgm:presLayoutVars>
      </dgm:prSet>
      <dgm:spPr/>
      <dgm:t>
        <a:bodyPr/>
        <a:lstStyle/>
        <a:p>
          <a:endParaRPr lang="en-US"/>
        </a:p>
      </dgm:t>
    </dgm:pt>
    <dgm:pt modelId="{7D0BD0FE-6808-42F8-9C47-63D449F65260}" type="pres">
      <dgm:prSet presAssocID="{2C137FC0-3EDF-4370-A09E-7EF257E947E2}" presName="composite" presStyleCnt="0"/>
      <dgm:spPr/>
    </dgm:pt>
    <dgm:pt modelId="{58427402-A377-4EF8-B2E7-F01978E9D3B9}" type="pres">
      <dgm:prSet presAssocID="{2C137FC0-3EDF-4370-A09E-7EF257E947E2}" presName="parTx" presStyleLbl="alignNode1" presStyleIdx="0" presStyleCnt="3">
        <dgm:presLayoutVars>
          <dgm:chMax val="0"/>
          <dgm:chPref val="0"/>
          <dgm:bulletEnabled val="1"/>
        </dgm:presLayoutVars>
      </dgm:prSet>
      <dgm:spPr/>
      <dgm:t>
        <a:bodyPr/>
        <a:lstStyle/>
        <a:p>
          <a:endParaRPr lang="en-US"/>
        </a:p>
      </dgm:t>
    </dgm:pt>
    <dgm:pt modelId="{ADE90100-FE75-4CF6-9075-805275AA7667}" type="pres">
      <dgm:prSet presAssocID="{2C137FC0-3EDF-4370-A09E-7EF257E947E2}" presName="desTx" presStyleLbl="alignAccFollowNode1" presStyleIdx="0" presStyleCnt="3">
        <dgm:presLayoutVars>
          <dgm:bulletEnabled val="1"/>
        </dgm:presLayoutVars>
      </dgm:prSet>
      <dgm:spPr/>
      <dgm:t>
        <a:bodyPr/>
        <a:lstStyle/>
        <a:p>
          <a:endParaRPr lang="en-US"/>
        </a:p>
      </dgm:t>
    </dgm:pt>
    <dgm:pt modelId="{913F4454-C7B9-46FE-BC46-C517330EC26C}" type="pres">
      <dgm:prSet presAssocID="{F978701B-E584-4D99-B6F9-F3B08E5777F2}" presName="space" presStyleCnt="0"/>
      <dgm:spPr/>
    </dgm:pt>
    <dgm:pt modelId="{36CE5FE1-3754-4B00-99CA-43B55AD2D11D}" type="pres">
      <dgm:prSet presAssocID="{4496DB9A-28C7-410B-AEDC-0D8C383B1FA5}" presName="composite" presStyleCnt="0"/>
      <dgm:spPr/>
    </dgm:pt>
    <dgm:pt modelId="{0AD9E1B6-A3F3-4D0E-AED8-2A0D9284A235}" type="pres">
      <dgm:prSet presAssocID="{4496DB9A-28C7-410B-AEDC-0D8C383B1FA5}" presName="parTx" presStyleLbl="alignNode1" presStyleIdx="1" presStyleCnt="3">
        <dgm:presLayoutVars>
          <dgm:chMax val="0"/>
          <dgm:chPref val="0"/>
          <dgm:bulletEnabled val="1"/>
        </dgm:presLayoutVars>
      </dgm:prSet>
      <dgm:spPr/>
      <dgm:t>
        <a:bodyPr/>
        <a:lstStyle/>
        <a:p>
          <a:endParaRPr lang="en-US"/>
        </a:p>
      </dgm:t>
    </dgm:pt>
    <dgm:pt modelId="{41113487-8F12-4789-8E8F-9E1582124EE7}" type="pres">
      <dgm:prSet presAssocID="{4496DB9A-28C7-410B-AEDC-0D8C383B1FA5}" presName="desTx" presStyleLbl="alignAccFollowNode1" presStyleIdx="1" presStyleCnt="3">
        <dgm:presLayoutVars>
          <dgm:bulletEnabled val="1"/>
        </dgm:presLayoutVars>
      </dgm:prSet>
      <dgm:spPr/>
      <dgm:t>
        <a:bodyPr/>
        <a:lstStyle/>
        <a:p>
          <a:endParaRPr lang="en-US"/>
        </a:p>
      </dgm:t>
    </dgm:pt>
    <dgm:pt modelId="{C28ECBCF-52F5-495C-9B7D-339AD68EA831}" type="pres">
      <dgm:prSet presAssocID="{E0B09B4D-3B58-4D17-B5DE-19690E73BFCB}" presName="space" presStyleCnt="0"/>
      <dgm:spPr/>
    </dgm:pt>
    <dgm:pt modelId="{D1817216-F321-4978-9401-E078FC3BCB34}" type="pres">
      <dgm:prSet presAssocID="{529EC274-9A12-4C23-919E-D30CBAFA6E55}" presName="composite" presStyleCnt="0"/>
      <dgm:spPr/>
    </dgm:pt>
    <dgm:pt modelId="{1A9429E5-CE6D-4751-A4E7-B2320D312B0A}" type="pres">
      <dgm:prSet presAssocID="{529EC274-9A12-4C23-919E-D30CBAFA6E55}" presName="parTx" presStyleLbl="alignNode1" presStyleIdx="2" presStyleCnt="3">
        <dgm:presLayoutVars>
          <dgm:chMax val="0"/>
          <dgm:chPref val="0"/>
          <dgm:bulletEnabled val="1"/>
        </dgm:presLayoutVars>
      </dgm:prSet>
      <dgm:spPr/>
      <dgm:t>
        <a:bodyPr/>
        <a:lstStyle/>
        <a:p>
          <a:endParaRPr lang="en-US"/>
        </a:p>
      </dgm:t>
    </dgm:pt>
    <dgm:pt modelId="{81D8894B-E9AB-4C52-8950-09AB57D3B298}" type="pres">
      <dgm:prSet presAssocID="{529EC274-9A12-4C23-919E-D30CBAFA6E55}" presName="desTx" presStyleLbl="alignAccFollowNode1" presStyleIdx="2" presStyleCnt="3">
        <dgm:presLayoutVars>
          <dgm:bulletEnabled val="1"/>
        </dgm:presLayoutVars>
      </dgm:prSet>
      <dgm:spPr/>
      <dgm:t>
        <a:bodyPr/>
        <a:lstStyle/>
        <a:p>
          <a:endParaRPr lang="en-US"/>
        </a:p>
      </dgm:t>
    </dgm:pt>
  </dgm:ptLst>
  <dgm:cxnLst>
    <dgm:cxn modelId="{B3BCFE71-5A42-4542-BA8C-5DBCD864C1BC}" type="presOf" srcId="{30B5E32C-5F65-437B-A402-BF9704D74991}" destId="{41113487-8F12-4789-8E8F-9E1582124EE7}" srcOrd="0" destOrd="1" presId="urn:microsoft.com/office/officeart/2005/8/layout/hList1"/>
    <dgm:cxn modelId="{5D6FAC56-6CB3-4065-AC60-30FD7A7F262F}" srcId="{529EC274-9A12-4C23-919E-D30CBAFA6E55}" destId="{20E2D3D1-3A02-42B1-94FA-AD60B9CA0A80}" srcOrd="0" destOrd="0" parTransId="{EF44C982-3F5A-4D7D-A4BD-9099BDD88564}" sibTransId="{33A27594-ED03-459B-B29E-19D86026226F}"/>
    <dgm:cxn modelId="{7A2219A0-3B4E-443E-94D4-653F95563349}" type="presOf" srcId="{A44C7BEB-C741-4328-B457-C616F117A096}" destId="{81D8894B-E9AB-4C52-8950-09AB57D3B298}" srcOrd="0" destOrd="1" presId="urn:microsoft.com/office/officeart/2005/8/layout/hList1"/>
    <dgm:cxn modelId="{71679CF6-9FAB-48A1-84F1-C886DE319528}" srcId="{CE5B063F-E074-4028-ADD7-FE2E69551800}" destId="{4496DB9A-28C7-410B-AEDC-0D8C383B1FA5}" srcOrd="1" destOrd="0" parTransId="{D9A8B4C0-C727-4E24-9273-8E98E60CE5F0}" sibTransId="{E0B09B4D-3B58-4D17-B5DE-19690E73BFCB}"/>
    <dgm:cxn modelId="{520B51D9-783C-4DF7-9FDD-8B94CC4348BB}" type="presOf" srcId="{8704A45E-1080-4EB0-8B1D-FBC9459F4C2E}" destId="{41113487-8F12-4789-8E8F-9E1582124EE7}" srcOrd="0" destOrd="2" presId="urn:microsoft.com/office/officeart/2005/8/layout/hList1"/>
    <dgm:cxn modelId="{AE5F90E4-8902-4302-98CE-6FAE87A867A4}" type="presOf" srcId="{D5C0D080-B456-4AF8-8DBE-6D26B1E4A59F}" destId="{41113487-8F12-4789-8E8F-9E1582124EE7}" srcOrd="0" destOrd="0" presId="urn:microsoft.com/office/officeart/2005/8/layout/hList1"/>
    <dgm:cxn modelId="{953B8B24-C8A3-4E49-8A7B-A70825F59D08}" srcId="{2C137FC0-3EDF-4370-A09E-7EF257E947E2}" destId="{AA24DA8F-ACE8-46FA-8635-6E16AF9167E9}" srcOrd="0" destOrd="0" parTransId="{9A467AA7-8279-4D95-826C-7DF4CFC904FD}" sibTransId="{541230F6-4902-486B-844C-CDE5548D7993}"/>
    <dgm:cxn modelId="{2AC48C37-4EE4-4BF1-ADCD-FB29B1FB7B53}" type="presOf" srcId="{4C14B818-C2A1-4D84-B582-C55546446AB5}" destId="{ADE90100-FE75-4CF6-9075-805275AA7667}" srcOrd="0" destOrd="1" presId="urn:microsoft.com/office/officeart/2005/8/layout/hList1"/>
    <dgm:cxn modelId="{EAD86DF6-C860-4C71-99F9-B1F188970606}" srcId="{529EC274-9A12-4C23-919E-D30CBAFA6E55}" destId="{A44C7BEB-C741-4328-B457-C616F117A096}" srcOrd="1" destOrd="0" parTransId="{E45274C9-A171-4CE0-BCF4-F14FD4D15735}" sibTransId="{CD40D0EC-AB93-4C59-8EBC-765ACB3DC3BE}"/>
    <dgm:cxn modelId="{68881D8C-B531-443B-8A36-CA171CD0D3D8}" srcId="{4496DB9A-28C7-410B-AEDC-0D8C383B1FA5}" destId="{30B5E32C-5F65-437B-A402-BF9704D74991}" srcOrd="1" destOrd="0" parTransId="{510DBDF9-A8B1-432C-9CAD-6FF06461E135}" sibTransId="{D4FD89BB-F028-4E10-AF84-FCB28BD04075}"/>
    <dgm:cxn modelId="{EC038A93-D875-46C9-B627-DCDE5968F960}" type="presOf" srcId="{4496DB9A-28C7-410B-AEDC-0D8C383B1FA5}" destId="{0AD9E1B6-A3F3-4D0E-AED8-2A0D9284A235}" srcOrd="0" destOrd="0" presId="urn:microsoft.com/office/officeart/2005/8/layout/hList1"/>
    <dgm:cxn modelId="{24115ED2-7810-47F9-B12A-33295E21154F}" type="presOf" srcId="{CE5B063F-E074-4028-ADD7-FE2E69551800}" destId="{8AD9DCCA-3EB3-4182-A555-30C560C624B1}" srcOrd="0" destOrd="0" presId="urn:microsoft.com/office/officeart/2005/8/layout/hList1"/>
    <dgm:cxn modelId="{EB687D38-B238-4B69-B70E-E4B93730FD03}" type="presOf" srcId="{529EC274-9A12-4C23-919E-D30CBAFA6E55}" destId="{1A9429E5-CE6D-4751-A4E7-B2320D312B0A}" srcOrd="0" destOrd="0" presId="urn:microsoft.com/office/officeart/2005/8/layout/hList1"/>
    <dgm:cxn modelId="{C6345EA4-554D-4318-B4CD-85E4DDDB3B86}" type="presOf" srcId="{A72220B2-FD53-4CDC-A61E-5BA3F5626F0E}" destId="{81D8894B-E9AB-4C52-8950-09AB57D3B298}" srcOrd="0" destOrd="2" presId="urn:microsoft.com/office/officeart/2005/8/layout/hList1"/>
    <dgm:cxn modelId="{65C64EED-08C5-4A28-85C4-C2FBD7D9B065}" srcId="{CE5B063F-E074-4028-ADD7-FE2E69551800}" destId="{529EC274-9A12-4C23-919E-D30CBAFA6E55}" srcOrd="2" destOrd="0" parTransId="{76EA7C71-8DE5-4AA4-B40A-D44B9EBCCC49}" sibTransId="{835F939D-1F61-4AAC-ACFB-FBBF5578907D}"/>
    <dgm:cxn modelId="{72238AA7-C560-410C-8C6C-FB2BCF4A80E9}" srcId="{529EC274-9A12-4C23-919E-D30CBAFA6E55}" destId="{A72220B2-FD53-4CDC-A61E-5BA3F5626F0E}" srcOrd="2" destOrd="0" parTransId="{29188C95-517B-4CD4-8B10-83969F6F6D9F}" sibTransId="{BCB3926B-6059-43FF-A4A3-48422DB6DF5D}"/>
    <dgm:cxn modelId="{540005EA-B8DC-4E11-A29B-D23723BD3D4C}" srcId="{4496DB9A-28C7-410B-AEDC-0D8C383B1FA5}" destId="{8704A45E-1080-4EB0-8B1D-FBC9459F4C2E}" srcOrd="2" destOrd="0" parTransId="{8914AF1C-5FE1-4F6E-9197-BD46D14AA1C1}" sibTransId="{B52216E6-60F0-4579-8C59-03A224DFBD9C}"/>
    <dgm:cxn modelId="{1BB7D2EA-2B53-442D-BF43-235F66C7EB6E}" type="presOf" srcId="{AA24DA8F-ACE8-46FA-8635-6E16AF9167E9}" destId="{ADE90100-FE75-4CF6-9075-805275AA7667}" srcOrd="0" destOrd="0" presId="urn:microsoft.com/office/officeart/2005/8/layout/hList1"/>
    <dgm:cxn modelId="{2B426CF1-B8D0-43F9-8832-C011DE1FD954}" type="presOf" srcId="{B8E40FCC-9D83-405E-AA21-9CA26D2911C6}" destId="{ADE90100-FE75-4CF6-9075-805275AA7667}" srcOrd="0" destOrd="2" presId="urn:microsoft.com/office/officeart/2005/8/layout/hList1"/>
    <dgm:cxn modelId="{0B4B6A79-311C-47BC-85BD-B2243A559FBF}" type="presOf" srcId="{2C137FC0-3EDF-4370-A09E-7EF257E947E2}" destId="{58427402-A377-4EF8-B2E7-F01978E9D3B9}" srcOrd="0" destOrd="0" presId="urn:microsoft.com/office/officeart/2005/8/layout/hList1"/>
    <dgm:cxn modelId="{3FEA2BA2-669B-4741-A990-94DE8890513F}" srcId="{2C137FC0-3EDF-4370-A09E-7EF257E947E2}" destId="{4C14B818-C2A1-4D84-B582-C55546446AB5}" srcOrd="1" destOrd="0" parTransId="{86009BE8-7689-45A8-81E1-8F175558E717}" sibTransId="{7AFF57C9-ABCA-46D7-AE6C-FF6BB58327E3}"/>
    <dgm:cxn modelId="{2DDDB835-C232-4C11-813C-0B7427A9EC42}" srcId="{2C137FC0-3EDF-4370-A09E-7EF257E947E2}" destId="{B8E40FCC-9D83-405E-AA21-9CA26D2911C6}" srcOrd="2" destOrd="0" parTransId="{7D87AFD6-6C19-47B6-8D77-308E9C1E6853}" sibTransId="{CDD96B78-BD54-47EA-AD33-5D20E245DC7B}"/>
    <dgm:cxn modelId="{D269DE17-BAE0-4518-9534-5898EE4BA47E}" srcId="{4496DB9A-28C7-410B-AEDC-0D8C383B1FA5}" destId="{D5C0D080-B456-4AF8-8DBE-6D26B1E4A59F}" srcOrd="0" destOrd="0" parTransId="{A71D4BF1-D3F7-462F-A0A7-DF52040271AA}" sibTransId="{AD92949A-42CD-4E73-BA1E-65A51C0BCA52}"/>
    <dgm:cxn modelId="{D65291A5-794D-46BB-B673-0719E5F01348}" type="presOf" srcId="{20E2D3D1-3A02-42B1-94FA-AD60B9CA0A80}" destId="{81D8894B-E9AB-4C52-8950-09AB57D3B298}" srcOrd="0" destOrd="0" presId="urn:microsoft.com/office/officeart/2005/8/layout/hList1"/>
    <dgm:cxn modelId="{DD5C6BEB-4963-4A37-8DE3-5A86CC4AE462}" srcId="{CE5B063F-E074-4028-ADD7-FE2E69551800}" destId="{2C137FC0-3EDF-4370-A09E-7EF257E947E2}" srcOrd="0" destOrd="0" parTransId="{706F7086-F05C-421B-96EC-0777B61DE8F2}" sibTransId="{F978701B-E584-4D99-B6F9-F3B08E5777F2}"/>
    <dgm:cxn modelId="{AB2F903A-ECED-4225-9BEE-F2983428195E}" type="presParOf" srcId="{8AD9DCCA-3EB3-4182-A555-30C560C624B1}" destId="{7D0BD0FE-6808-42F8-9C47-63D449F65260}" srcOrd="0" destOrd="0" presId="urn:microsoft.com/office/officeart/2005/8/layout/hList1"/>
    <dgm:cxn modelId="{A94F29F3-C225-4B81-8ADB-EE880041F8E4}" type="presParOf" srcId="{7D0BD0FE-6808-42F8-9C47-63D449F65260}" destId="{58427402-A377-4EF8-B2E7-F01978E9D3B9}" srcOrd="0" destOrd="0" presId="urn:microsoft.com/office/officeart/2005/8/layout/hList1"/>
    <dgm:cxn modelId="{79A54EAB-3F08-4E1F-9715-51E28771F6A2}" type="presParOf" srcId="{7D0BD0FE-6808-42F8-9C47-63D449F65260}" destId="{ADE90100-FE75-4CF6-9075-805275AA7667}" srcOrd="1" destOrd="0" presId="urn:microsoft.com/office/officeart/2005/8/layout/hList1"/>
    <dgm:cxn modelId="{EA349021-B1BF-4934-B18A-4B76C07D10DF}" type="presParOf" srcId="{8AD9DCCA-3EB3-4182-A555-30C560C624B1}" destId="{913F4454-C7B9-46FE-BC46-C517330EC26C}" srcOrd="1" destOrd="0" presId="urn:microsoft.com/office/officeart/2005/8/layout/hList1"/>
    <dgm:cxn modelId="{E4454AA7-4C87-472E-BE23-5D9A10A7BD84}" type="presParOf" srcId="{8AD9DCCA-3EB3-4182-A555-30C560C624B1}" destId="{36CE5FE1-3754-4B00-99CA-43B55AD2D11D}" srcOrd="2" destOrd="0" presId="urn:microsoft.com/office/officeart/2005/8/layout/hList1"/>
    <dgm:cxn modelId="{7595EBC3-D9D0-4CBA-8679-ED838D85AE8C}" type="presParOf" srcId="{36CE5FE1-3754-4B00-99CA-43B55AD2D11D}" destId="{0AD9E1B6-A3F3-4D0E-AED8-2A0D9284A235}" srcOrd="0" destOrd="0" presId="urn:microsoft.com/office/officeart/2005/8/layout/hList1"/>
    <dgm:cxn modelId="{69DC2215-D7D6-4114-AF15-3F77FC473F05}" type="presParOf" srcId="{36CE5FE1-3754-4B00-99CA-43B55AD2D11D}" destId="{41113487-8F12-4789-8E8F-9E1582124EE7}" srcOrd="1" destOrd="0" presId="urn:microsoft.com/office/officeart/2005/8/layout/hList1"/>
    <dgm:cxn modelId="{D3DC0936-D71E-4F93-B380-A09504970157}" type="presParOf" srcId="{8AD9DCCA-3EB3-4182-A555-30C560C624B1}" destId="{C28ECBCF-52F5-495C-9B7D-339AD68EA831}" srcOrd="3" destOrd="0" presId="urn:microsoft.com/office/officeart/2005/8/layout/hList1"/>
    <dgm:cxn modelId="{E120A99D-BB7F-4D51-81F1-99C5962E365B}" type="presParOf" srcId="{8AD9DCCA-3EB3-4182-A555-30C560C624B1}" destId="{D1817216-F321-4978-9401-E078FC3BCB34}" srcOrd="4" destOrd="0" presId="urn:microsoft.com/office/officeart/2005/8/layout/hList1"/>
    <dgm:cxn modelId="{1B31E6CE-44AA-41A0-AA28-CC29DAB4688F}" type="presParOf" srcId="{D1817216-F321-4978-9401-E078FC3BCB34}" destId="{1A9429E5-CE6D-4751-A4E7-B2320D312B0A}" srcOrd="0" destOrd="0" presId="urn:microsoft.com/office/officeart/2005/8/layout/hList1"/>
    <dgm:cxn modelId="{EE146FB5-1C9B-439A-A6CC-E8542A2D27F3}" type="presParOf" srcId="{D1817216-F321-4978-9401-E078FC3BCB34}" destId="{81D8894B-E9AB-4C52-8950-09AB57D3B2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6C59D-BB82-4B4D-A571-3D26BE7501B3}">
      <dsp:nvSpPr>
        <dsp:cNvPr id="0" name=""/>
        <dsp:cNvSpPr/>
      </dsp:nvSpPr>
      <dsp:spPr>
        <a:xfrm>
          <a:off x="0" y="71532"/>
          <a:ext cx="6153150" cy="170478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Healthy </a:t>
          </a:r>
          <a:r>
            <a:rPr lang="en-US" sz="1400" b="1" kern="1200" dirty="0" smtClean="0"/>
            <a:t>Volunteers (n = 100 people)</a:t>
          </a:r>
          <a:endParaRPr lang="en-US" sz="1400" b="1" kern="1200" dirty="0"/>
        </a:p>
        <a:p>
          <a:pPr lvl="0" algn="l" defTabSz="622300">
            <a:lnSpc>
              <a:spcPct val="90000"/>
            </a:lnSpc>
            <a:spcBef>
              <a:spcPct val="0"/>
            </a:spcBef>
            <a:spcAft>
              <a:spcPct val="35000"/>
            </a:spcAft>
          </a:pPr>
          <a:r>
            <a:rPr lang="en-US" sz="1400" kern="1200" dirty="0"/>
            <a:t>1. Measure RR for </a:t>
          </a:r>
          <a:r>
            <a:rPr lang="en-US" sz="1400" kern="1200" dirty="0" smtClean="0"/>
            <a:t>15 sec</a:t>
          </a:r>
          <a:endParaRPr lang="en-US" sz="1400" kern="1200" dirty="0"/>
        </a:p>
        <a:p>
          <a:pPr lvl="0" algn="l" defTabSz="622300">
            <a:lnSpc>
              <a:spcPct val="90000"/>
            </a:lnSpc>
            <a:spcBef>
              <a:spcPct val="0"/>
            </a:spcBef>
            <a:spcAft>
              <a:spcPct val="35000"/>
            </a:spcAft>
          </a:pPr>
          <a:r>
            <a:rPr lang="en-US" sz="1400" kern="1200" dirty="0"/>
            <a:t>2. Have someone simultaneously measure RR with gold standard auscultation</a:t>
          </a:r>
        </a:p>
        <a:p>
          <a:pPr lvl="0" algn="l" defTabSz="622300">
            <a:lnSpc>
              <a:spcPct val="90000"/>
            </a:lnSpc>
            <a:spcBef>
              <a:spcPct val="0"/>
            </a:spcBef>
            <a:spcAft>
              <a:spcPct val="35000"/>
            </a:spcAft>
          </a:pPr>
          <a:r>
            <a:rPr lang="en-US" sz="1400" kern="1200" dirty="0"/>
            <a:t>3. Conduct Bland-Altman analysis to assess variability</a:t>
          </a:r>
        </a:p>
      </dsp:txBody>
      <dsp:txXfrm>
        <a:off x="49931" y="121463"/>
        <a:ext cx="4391123" cy="1604922"/>
      </dsp:txXfrm>
    </dsp:sp>
    <dsp:sp modelId="{B81E431C-05AA-4C81-94B1-3F2556E751FB}">
      <dsp:nvSpPr>
        <dsp:cNvPr id="0" name=""/>
        <dsp:cNvSpPr/>
      </dsp:nvSpPr>
      <dsp:spPr>
        <a:xfrm>
          <a:off x="1085849" y="2083625"/>
          <a:ext cx="6153150" cy="170478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Hospital </a:t>
          </a:r>
          <a:r>
            <a:rPr lang="en-US" sz="1400" b="1" kern="1200" dirty="0" smtClean="0"/>
            <a:t>Patients (n = 100 people)</a:t>
          </a:r>
          <a:endParaRPr lang="en-US" sz="1400" b="1" kern="1200" dirty="0"/>
        </a:p>
        <a:p>
          <a:pPr lvl="0" algn="l" defTabSz="622300">
            <a:lnSpc>
              <a:spcPct val="90000"/>
            </a:lnSpc>
            <a:spcBef>
              <a:spcPct val="0"/>
            </a:spcBef>
            <a:spcAft>
              <a:spcPct val="35000"/>
            </a:spcAft>
          </a:pPr>
          <a:r>
            <a:rPr lang="en-US" sz="1400" kern="1200" dirty="0"/>
            <a:t>1. Measure RR for </a:t>
          </a:r>
          <a:r>
            <a:rPr lang="en-US" sz="1400" kern="1200" dirty="0" smtClean="0"/>
            <a:t>15 </a:t>
          </a:r>
          <a:r>
            <a:rPr lang="en-US" sz="1400" kern="1200" dirty="0"/>
            <a:t>sec</a:t>
          </a:r>
        </a:p>
        <a:p>
          <a:pPr lvl="0" algn="l" defTabSz="622300">
            <a:lnSpc>
              <a:spcPct val="90000"/>
            </a:lnSpc>
            <a:spcBef>
              <a:spcPct val="0"/>
            </a:spcBef>
            <a:spcAft>
              <a:spcPct val="35000"/>
            </a:spcAft>
          </a:pPr>
          <a:r>
            <a:rPr lang="en-US" sz="1400" kern="1200" dirty="0"/>
            <a:t>2. Have someone simultaneously measure RR with gold standard auscultation</a:t>
          </a:r>
        </a:p>
        <a:p>
          <a:pPr lvl="0" algn="l" defTabSz="622300">
            <a:lnSpc>
              <a:spcPct val="90000"/>
            </a:lnSpc>
            <a:spcBef>
              <a:spcPct val="0"/>
            </a:spcBef>
            <a:spcAft>
              <a:spcPct val="35000"/>
            </a:spcAft>
          </a:pPr>
          <a:r>
            <a:rPr lang="en-US" sz="1400" kern="1200" dirty="0"/>
            <a:t>3. Conduct Bland-Altman analysis to assess variability</a:t>
          </a:r>
        </a:p>
      </dsp:txBody>
      <dsp:txXfrm>
        <a:off x="1135780" y="2133556"/>
        <a:ext cx="3859328" cy="1604922"/>
      </dsp:txXfrm>
    </dsp:sp>
    <dsp:sp modelId="{258CB9D3-51F5-4C7B-86E1-54291E1713B8}">
      <dsp:nvSpPr>
        <dsp:cNvPr id="0" name=""/>
        <dsp:cNvSpPr/>
      </dsp:nvSpPr>
      <dsp:spPr>
        <a:xfrm>
          <a:off x="5045040" y="1340150"/>
          <a:ext cx="1108109" cy="110810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294365" y="1340150"/>
        <a:ext cx="609459" cy="833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6761C-2247-4FAD-9FB6-559BB7802393}">
      <dsp:nvSpPr>
        <dsp:cNvPr id="0" name=""/>
        <dsp:cNvSpPr/>
      </dsp:nvSpPr>
      <dsp:spPr>
        <a:xfrm>
          <a:off x="1337" y="0"/>
          <a:ext cx="3406154" cy="3657600"/>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r>
            <a:rPr lang="en-US" sz="3900" kern="1200" dirty="0"/>
            <a:t>Step </a:t>
          </a:r>
          <a:r>
            <a:rPr lang="en-US" sz="3900" kern="1200" dirty="0" smtClean="0"/>
            <a:t>1</a:t>
          </a:r>
          <a:endParaRPr lang="en-US" sz="3900" kern="1200" dirty="0"/>
        </a:p>
      </dsp:txBody>
      <dsp:txXfrm rot="16200000">
        <a:off x="-1157663" y="1159000"/>
        <a:ext cx="2999232" cy="681230"/>
      </dsp:txXfrm>
    </dsp:sp>
    <dsp:sp modelId="{16CD5536-1AFC-4251-B8DE-949903521A4A}">
      <dsp:nvSpPr>
        <dsp:cNvPr id="0" name=""/>
        <dsp:cNvSpPr/>
      </dsp:nvSpPr>
      <dsp:spPr>
        <a:xfrm>
          <a:off x="682568" y="0"/>
          <a:ext cx="2537585" cy="36576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ctr" anchorCtr="0">
          <a:noAutofit/>
        </a:bodyPr>
        <a:lstStyle/>
        <a:p>
          <a:pPr lvl="0" algn="ctr" defTabSz="977900">
            <a:lnSpc>
              <a:spcPct val="90000"/>
            </a:lnSpc>
            <a:spcBef>
              <a:spcPct val="0"/>
            </a:spcBef>
            <a:spcAft>
              <a:spcPct val="35000"/>
            </a:spcAft>
          </a:pPr>
          <a:r>
            <a:rPr lang="en-US" sz="2200" kern="1200" dirty="0" smtClean="0"/>
            <a:t>Nurses (n=100) perform steps </a:t>
          </a:r>
          <a:r>
            <a:rPr lang="en-US" sz="2200" kern="1200" dirty="0"/>
            <a:t>of triage. </a:t>
          </a:r>
          <a:endParaRPr lang="en-US" sz="2200" kern="1200" dirty="0" smtClean="0"/>
        </a:p>
        <a:p>
          <a:pPr lvl="0" algn="ctr" defTabSz="977900">
            <a:lnSpc>
              <a:spcPct val="90000"/>
            </a:lnSpc>
            <a:spcBef>
              <a:spcPct val="0"/>
            </a:spcBef>
            <a:spcAft>
              <a:spcPct val="35000"/>
            </a:spcAft>
          </a:pPr>
          <a:r>
            <a:rPr lang="en-US" sz="2200" kern="1200" dirty="0" smtClean="0"/>
            <a:t>As </a:t>
          </a:r>
          <a:r>
            <a:rPr lang="en-US" sz="2200" kern="1200" dirty="0"/>
            <a:t>RR is </a:t>
          </a:r>
          <a:r>
            <a:rPr lang="en-US" sz="2200" kern="1200" dirty="0" smtClean="0"/>
            <a:t>measured: </a:t>
          </a:r>
        </a:p>
        <a:p>
          <a:pPr lvl="0" algn="ctr" defTabSz="977900">
            <a:lnSpc>
              <a:spcPct val="90000"/>
            </a:lnSpc>
            <a:spcBef>
              <a:spcPct val="0"/>
            </a:spcBef>
            <a:spcAft>
              <a:spcPct val="35000"/>
            </a:spcAft>
          </a:pPr>
          <a:r>
            <a:rPr lang="en-US" sz="2200" kern="1200" dirty="0" smtClean="0"/>
            <a:t>a. Measure gold standard RR</a:t>
          </a:r>
          <a:endParaRPr lang="en-US" sz="2200" kern="1200" dirty="0"/>
        </a:p>
        <a:p>
          <a:pPr lvl="0" algn="ctr" defTabSz="977900">
            <a:lnSpc>
              <a:spcPct val="90000"/>
            </a:lnSpc>
            <a:spcBef>
              <a:spcPct val="0"/>
            </a:spcBef>
            <a:spcAft>
              <a:spcPct val="35000"/>
            </a:spcAft>
          </a:pPr>
          <a:r>
            <a:rPr lang="en-US" sz="2200" kern="1200" dirty="0"/>
            <a:t>b. Time the triage process &amp; device </a:t>
          </a:r>
          <a:r>
            <a:rPr lang="en-US" sz="2200" kern="1200" dirty="0" smtClean="0"/>
            <a:t>setup</a:t>
          </a:r>
          <a:endParaRPr lang="en-US" sz="2200" kern="1200" dirty="0"/>
        </a:p>
        <a:p>
          <a:pPr lvl="0" algn="ctr" defTabSz="977900">
            <a:lnSpc>
              <a:spcPct val="90000"/>
            </a:lnSpc>
            <a:spcBef>
              <a:spcPct val="0"/>
            </a:spcBef>
            <a:spcAft>
              <a:spcPct val="35000"/>
            </a:spcAft>
          </a:pPr>
          <a:r>
            <a:rPr lang="en-US" sz="2200" kern="1200" dirty="0"/>
            <a:t>c. </a:t>
          </a:r>
          <a:r>
            <a:rPr lang="en-US" sz="2200" kern="1200" dirty="0" smtClean="0"/>
            <a:t>Compare</a:t>
          </a:r>
          <a:endParaRPr lang="en-US" sz="2200" kern="1200" dirty="0"/>
        </a:p>
      </dsp:txBody>
      <dsp:txXfrm>
        <a:off x="682568" y="0"/>
        <a:ext cx="2537585" cy="3657600"/>
      </dsp:txXfrm>
    </dsp:sp>
    <dsp:sp modelId="{A66F207A-1757-44E2-A9B4-46A2DA756DB6}">
      <dsp:nvSpPr>
        <dsp:cNvPr id="0" name=""/>
        <dsp:cNvSpPr/>
      </dsp:nvSpPr>
      <dsp:spPr>
        <a:xfrm>
          <a:off x="3526707" y="0"/>
          <a:ext cx="3406154" cy="3657600"/>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r>
            <a:rPr lang="en-US" sz="3900" kern="1200" dirty="0"/>
            <a:t>Step </a:t>
          </a:r>
          <a:r>
            <a:rPr lang="en-US" sz="3900" kern="1200" dirty="0" smtClean="0"/>
            <a:t>2</a:t>
          </a:r>
          <a:endParaRPr lang="en-US" sz="3900" kern="1200" dirty="0"/>
        </a:p>
      </dsp:txBody>
      <dsp:txXfrm rot="16200000">
        <a:off x="2367707" y="1159000"/>
        <a:ext cx="2999232" cy="681230"/>
      </dsp:txXfrm>
    </dsp:sp>
    <dsp:sp modelId="{705EF26A-E1EF-42CF-BC84-9C9F3F8D2EAA}">
      <dsp:nvSpPr>
        <dsp:cNvPr id="0" name=""/>
        <dsp:cNvSpPr/>
      </dsp:nvSpPr>
      <dsp:spPr>
        <a:xfrm rot="5400000">
          <a:off x="3275072" y="2878979"/>
          <a:ext cx="537332" cy="510923"/>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8B9B1-0F66-4179-8B4B-42437F108722}">
      <dsp:nvSpPr>
        <dsp:cNvPr id="0" name=""/>
        <dsp:cNvSpPr/>
      </dsp:nvSpPr>
      <dsp:spPr>
        <a:xfrm>
          <a:off x="4207938" y="0"/>
          <a:ext cx="2537585" cy="36576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ctr" anchorCtr="0">
          <a:noAutofit/>
        </a:bodyPr>
        <a:lstStyle/>
        <a:p>
          <a:pPr lvl="0" algn="ctr" defTabSz="1066800">
            <a:lnSpc>
              <a:spcPct val="90000"/>
            </a:lnSpc>
            <a:spcBef>
              <a:spcPct val="0"/>
            </a:spcBef>
            <a:spcAft>
              <a:spcPct val="35000"/>
            </a:spcAft>
          </a:pPr>
          <a:r>
            <a:rPr lang="en-US" sz="2400" b="1" kern="1200" dirty="0" smtClean="0">
              <a:latin typeface="+mj-lt"/>
            </a:rPr>
            <a:t>Nurse Survey</a:t>
          </a:r>
          <a:endParaRPr lang="en-US" sz="2400" b="1" kern="1200" dirty="0">
            <a:latin typeface="+mj-lt"/>
          </a:endParaRPr>
        </a:p>
      </dsp:txBody>
      <dsp:txXfrm>
        <a:off x="4207938" y="0"/>
        <a:ext cx="2537585" cy="3657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27402-A377-4EF8-B2E7-F01978E9D3B9}">
      <dsp:nvSpPr>
        <dsp:cNvPr id="0" name=""/>
        <dsp:cNvSpPr/>
      </dsp:nvSpPr>
      <dsp:spPr>
        <a:xfrm>
          <a:off x="2589" y="120429"/>
          <a:ext cx="2524869" cy="979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en-US" sz="3400" kern="1200" dirty="0" smtClean="0"/>
            <a:t>Technology</a:t>
          </a:r>
          <a:endParaRPr lang="en-US" sz="3400" kern="1200" dirty="0"/>
        </a:p>
      </dsp:txBody>
      <dsp:txXfrm>
        <a:off x="2589" y="120429"/>
        <a:ext cx="2524869" cy="979200"/>
      </dsp:txXfrm>
    </dsp:sp>
    <dsp:sp modelId="{ADE90100-FE75-4CF6-9075-805275AA7667}">
      <dsp:nvSpPr>
        <dsp:cNvPr id="0" name=""/>
        <dsp:cNvSpPr/>
      </dsp:nvSpPr>
      <dsp:spPr>
        <a:xfrm>
          <a:off x="2589" y="1099629"/>
          <a:ext cx="2524869" cy="33598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Code updates: accuracy &amp; robustness</a:t>
          </a:r>
          <a:endParaRPr lang="en-US" sz="2300" kern="1200" dirty="0"/>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r>
            <a:rPr lang="en-US" sz="2300" kern="1200" dirty="0" smtClean="0"/>
            <a:t>Physical design: clip, outer casing materials, size reduction, power supply</a:t>
          </a:r>
          <a:endParaRPr lang="en-US" sz="2300" kern="1200" dirty="0"/>
        </a:p>
      </dsp:txBody>
      <dsp:txXfrm>
        <a:off x="2589" y="1099629"/>
        <a:ext cx="2524869" cy="3359880"/>
      </dsp:txXfrm>
    </dsp:sp>
    <dsp:sp modelId="{0AD9E1B6-A3F3-4D0E-AED8-2A0D9284A235}">
      <dsp:nvSpPr>
        <dsp:cNvPr id="0" name=""/>
        <dsp:cNvSpPr/>
      </dsp:nvSpPr>
      <dsp:spPr>
        <a:xfrm>
          <a:off x="2880940" y="120429"/>
          <a:ext cx="2524869" cy="979200"/>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en-US" sz="3400" kern="1200" dirty="0" smtClean="0"/>
            <a:t>Testing</a:t>
          </a:r>
          <a:endParaRPr lang="en-US" sz="3400" kern="1200" dirty="0"/>
        </a:p>
      </dsp:txBody>
      <dsp:txXfrm>
        <a:off x="2880940" y="120429"/>
        <a:ext cx="2524869" cy="979200"/>
      </dsp:txXfrm>
    </dsp:sp>
    <dsp:sp modelId="{41113487-8F12-4789-8E8F-9E1582124EE7}">
      <dsp:nvSpPr>
        <dsp:cNvPr id="0" name=""/>
        <dsp:cNvSpPr/>
      </dsp:nvSpPr>
      <dsp:spPr>
        <a:xfrm>
          <a:off x="2880940" y="1099629"/>
          <a:ext cx="2524869" cy="335988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Complete IRB</a:t>
          </a:r>
          <a:endParaRPr lang="en-US" sz="2300" kern="1200" dirty="0"/>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r>
            <a:rPr lang="en-US" sz="2300" kern="1200" dirty="0" smtClean="0"/>
            <a:t>Test on healthy &amp; hospital patients</a:t>
          </a:r>
          <a:endParaRPr lang="en-US" sz="2300" kern="1200" dirty="0"/>
        </a:p>
      </dsp:txBody>
      <dsp:txXfrm>
        <a:off x="2880940" y="1099629"/>
        <a:ext cx="2524869" cy="3359880"/>
      </dsp:txXfrm>
    </dsp:sp>
    <dsp:sp modelId="{1A9429E5-CE6D-4751-A4E7-B2320D312B0A}">
      <dsp:nvSpPr>
        <dsp:cNvPr id="0" name=""/>
        <dsp:cNvSpPr/>
      </dsp:nvSpPr>
      <dsp:spPr>
        <a:xfrm>
          <a:off x="5759291" y="120429"/>
          <a:ext cx="2524869" cy="979200"/>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en-US" sz="3400" kern="1200" dirty="0" smtClean="0"/>
            <a:t>IP</a:t>
          </a:r>
          <a:endParaRPr lang="en-US" sz="3400" kern="1200" dirty="0"/>
        </a:p>
      </dsp:txBody>
      <dsp:txXfrm>
        <a:off x="5759291" y="120429"/>
        <a:ext cx="2524869" cy="979200"/>
      </dsp:txXfrm>
    </dsp:sp>
    <dsp:sp modelId="{81D8894B-E9AB-4C52-8950-09AB57D3B298}">
      <dsp:nvSpPr>
        <dsp:cNvPr id="0" name=""/>
        <dsp:cNvSpPr/>
      </dsp:nvSpPr>
      <dsp:spPr>
        <a:xfrm>
          <a:off x="5759291" y="1099629"/>
          <a:ext cx="2524869" cy="335988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JHTT</a:t>
          </a:r>
          <a:endParaRPr lang="en-US" sz="2300" kern="1200" dirty="0"/>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r>
            <a:rPr lang="en-US" sz="2300" kern="1200" dirty="0" smtClean="0"/>
            <a:t>Currently filing provisional patent</a:t>
          </a:r>
          <a:endParaRPr lang="en-US" sz="2300" kern="1200" dirty="0"/>
        </a:p>
      </dsp:txBody>
      <dsp:txXfrm>
        <a:off x="5759291" y="1099629"/>
        <a:ext cx="2524869" cy="33598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531FDF-9C92-479C-A9A1-76E83BAC5462}" type="datetimeFigureOut">
              <a:rPr lang="en-US" smtClean="0"/>
              <a:pPr/>
              <a:t>5/3/2014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F0FE7C-36C9-4DC6-9758-39DBB0A84864}" type="slidenum">
              <a:rPr lang="en-US" smtClean="0"/>
              <a:pPr/>
              <a:t>‹#›</a:t>
            </a:fld>
            <a:endParaRPr lang="en-US"/>
          </a:p>
        </p:txBody>
      </p:sp>
    </p:spTree>
    <p:extLst>
      <p:ext uri="{BB962C8B-B14F-4D97-AF65-F5344CB8AC3E}">
        <p14:creationId xmlns:p14="http://schemas.microsoft.com/office/powerpoint/2010/main" val="258977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Precision_and_recal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a:t>
            </a:fld>
            <a:endParaRPr lang="en-US"/>
          </a:p>
        </p:txBody>
      </p:sp>
    </p:spTree>
    <p:extLst>
      <p:ext uri="{BB962C8B-B14F-4D97-AF65-F5344CB8AC3E}">
        <p14:creationId xmlns:p14="http://schemas.microsoft.com/office/powerpoint/2010/main" val="178801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step by step how</a:t>
            </a:r>
            <a:r>
              <a:rPr lang="en-US" baseline="0" dirty="0" smtClean="0"/>
              <a:t> the nurse takes vitals. Tell them to ignore the actual RR acquisition method here, just where the RR measurement comes into the workflow.</a:t>
            </a:r>
          </a:p>
          <a:p>
            <a:pPr>
              <a:buFontTx/>
              <a:buChar char="-"/>
            </a:pPr>
            <a:endParaRPr lang="en-US" sz="1200" kern="1200" baseline="0" dirty="0" smtClean="0">
              <a:solidFill>
                <a:schemeClr val="tx1"/>
              </a:solidFill>
              <a:latin typeface="+mn-lt"/>
              <a:ea typeface="+mn-ea"/>
              <a:cs typeface="+mn-cs"/>
            </a:endParaRPr>
          </a:p>
          <a:p>
            <a:pPr>
              <a:buFontTx/>
              <a:buNone/>
            </a:pPr>
            <a:r>
              <a:rPr lang="en-US" sz="1200" b="1" kern="1200" baseline="0" dirty="0" smtClean="0">
                <a:solidFill>
                  <a:schemeClr val="tx1"/>
                </a:solidFill>
                <a:latin typeface="+mn-lt"/>
                <a:ea typeface="+mn-ea"/>
                <a:cs typeface="+mn-cs"/>
              </a:rPr>
              <a:t>Make script fit video</a:t>
            </a:r>
          </a:p>
          <a:p>
            <a:pPr>
              <a:buFontTx/>
              <a:buNone/>
            </a:pPr>
            <a:endParaRPr lang="en-US" sz="1200" b="1" kern="1200" baseline="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Step 1:</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Here is a typical patient who has a chief complaint in emergency triage</a:t>
            </a:r>
          </a:p>
          <a:p>
            <a:pPr>
              <a:buFontTx/>
              <a:buChar char="-"/>
            </a:pPr>
            <a:r>
              <a:rPr lang="en-US" sz="1200" kern="1200" baseline="0" dirty="0" smtClean="0">
                <a:solidFill>
                  <a:schemeClr val="tx1"/>
                </a:solidFill>
                <a:latin typeface="+mn-lt"/>
                <a:ea typeface="+mn-ea"/>
                <a:cs typeface="+mn-cs"/>
              </a:rPr>
              <a:t>On the left is the </a:t>
            </a:r>
            <a:r>
              <a:rPr lang="en-US" sz="1200" kern="1200" baseline="0" dirty="0" err="1" smtClean="0">
                <a:solidFill>
                  <a:schemeClr val="tx1"/>
                </a:solidFill>
                <a:latin typeface="+mn-lt"/>
                <a:ea typeface="+mn-ea"/>
                <a:cs typeface="+mn-cs"/>
              </a:rPr>
              <a:t>dynamap</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multiparameter</a:t>
            </a:r>
            <a:r>
              <a:rPr lang="en-US" sz="1200" kern="1200" baseline="0" dirty="0" smtClean="0">
                <a:solidFill>
                  <a:schemeClr val="tx1"/>
                </a:solidFill>
                <a:latin typeface="+mn-lt"/>
                <a:ea typeface="+mn-ea"/>
                <a:cs typeface="+mn-cs"/>
              </a:rPr>
              <a:t> device that takes all vitals except for respiratory rate.</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Step 2:</a:t>
            </a:r>
            <a:r>
              <a:rPr lang="en-US" sz="1200" kern="1200" dirty="0" smtClean="0">
                <a:solidFill>
                  <a:schemeClr val="tx1"/>
                </a:solidFill>
                <a:latin typeface="+mn-lt"/>
                <a:ea typeface="+mn-ea"/>
                <a:cs typeface="+mn-cs"/>
              </a:rPr>
              <a:t> Next,</a:t>
            </a:r>
            <a:r>
              <a:rPr lang="en-US" sz="1200" kern="1200" baseline="0" dirty="0" smtClean="0">
                <a:solidFill>
                  <a:schemeClr val="tx1"/>
                </a:solidFill>
                <a:latin typeface="+mn-lt"/>
                <a:ea typeface="+mn-ea"/>
                <a:cs typeface="+mn-cs"/>
              </a:rPr>
              <a:t> the nurse p</a:t>
            </a:r>
            <a:r>
              <a:rPr lang="en-US" sz="1200" kern="1200" dirty="0" smtClean="0">
                <a:solidFill>
                  <a:schemeClr val="tx1"/>
                </a:solidFill>
                <a:latin typeface="+mn-lt"/>
                <a:ea typeface="+mn-ea"/>
                <a:cs typeface="+mn-cs"/>
              </a:rPr>
              <a:t>laces the pulse </a:t>
            </a:r>
            <a:r>
              <a:rPr lang="en-US" sz="1200" kern="1200" dirty="0" err="1" smtClean="0">
                <a:solidFill>
                  <a:schemeClr val="tx1"/>
                </a:solidFill>
                <a:latin typeface="+mn-lt"/>
                <a:ea typeface="+mn-ea"/>
                <a:cs typeface="+mn-cs"/>
              </a:rPr>
              <a:t>oximeter</a:t>
            </a:r>
            <a:r>
              <a:rPr lang="en-US" sz="1200" kern="1200" dirty="0" smtClean="0">
                <a:solidFill>
                  <a:schemeClr val="tx1"/>
                </a:solidFill>
                <a:latin typeface="+mn-lt"/>
                <a:ea typeface="+mn-ea"/>
                <a:cs typeface="+mn-cs"/>
              </a:rPr>
              <a:t> onto the patient’s finger to measure pulse rate and oxygen saturation. </a:t>
            </a:r>
          </a:p>
          <a:p>
            <a:r>
              <a:rPr lang="en-US" sz="1200" b="1" kern="1200" dirty="0" smtClean="0">
                <a:solidFill>
                  <a:schemeClr val="tx1"/>
                </a:solidFill>
                <a:latin typeface="+mn-lt"/>
                <a:ea typeface="+mn-ea"/>
                <a:cs typeface="+mn-cs"/>
              </a:rPr>
              <a:t>Step 3:</a:t>
            </a:r>
            <a:r>
              <a:rPr lang="en-US" sz="1200" kern="1200" dirty="0" smtClean="0">
                <a:solidFill>
                  <a:schemeClr val="tx1"/>
                </a:solidFill>
                <a:latin typeface="+mn-lt"/>
                <a:ea typeface="+mn-ea"/>
                <a:cs typeface="+mn-cs"/>
              </a:rPr>
              <a:t> Afterwards</a:t>
            </a:r>
            <a:r>
              <a:rPr lang="en-US" sz="1200" kern="1200" baseline="0" dirty="0" smtClean="0">
                <a:solidFill>
                  <a:schemeClr val="tx1"/>
                </a:solidFill>
                <a:latin typeface="+mn-lt"/>
                <a:ea typeface="+mn-ea"/>
                <a:cs typeface="+mn-cs"/>
              </a:rPr>
              <a:t>, the nurse p</a:t>
            </a:r>
            <a:r>
              <a:rPr lang="en-US" sz="1200" kern="1200" dirty="0" smtClean="0">
                <a:solidFill>
                  <a:schemeClr val="tx1"/>
                </a:solidFill>
                <a:latin typeface="+mn-lt"/>
                <a:ea typeface="+mn-ea"/>
                <a:cs typeface="+mn-cs"/>
              </a:rPr>
              <a:t>laces the blood pressure cuff onto the patient’s arm. </a:t>
            </a:r>
          </a:p>
          <a:p>
            <a:r>
              <a:rPr lang="en-US" sz="1200" b="1" kern="1200" dirty="0" smtClean="0">
                <a:solidFill>
                  <a:schemeClr val="tx1"/>
                </a:solidFill>
                <a:latin typeface="+mn-lt"/>
                <a:ea typeface="+mn-ea"/>
                <a:cs typeface="+mn-cs"/>
              </a:rPr>
              <a:t>Step 4:</a:t>
            </a:r>
            <a:r>
              <a:rPr lang="en-US" sz="1200" kern="1200" dirty="0" smtClean="0">
                <a:solidFill>
                  <a:schemeClr val="tx1"/>
                </a:solidFill>
                <a:latin typeface="+mn-lt"/>
                <a:ea typeface="+mn-ea"/>
                <a:cs typeface="+mn-cs"/>
              </a:rPr>
              <a:t> Here, our measurement device, </a:t>
            </a:r>
            <a:r>
              <a:rPr lang="en-US" sz="1200" kern="1200" dirty="0" err="1" smtClean="0">
                <a:solidFill>
                  <a:schemeClr val="tx1"/>
                </a:solidFill>
                <a:latin typeface="+mn-lt"/>
                <a:ea typeface="+mn-ea"/>
                <a:cs typeface="+mn-cs"/>
              </a:rPr>
              <a:t>Respirage</a:t>
            </a:r>
            <a:r>
              <a:rPr lang="en-US" sz="1200" kern="1200" dirty="0" smtClean="0">
                <a:solidFill>
                  <a:schemeClr val="tx1"/>
                </a:solidFill>
                <a:latin typeface="+mn-lt"/>
                <a:ea typeface="+mn-ea"/>
                <a:cs typeface="+mn-cs"/>
              </a:rPr>
              <a:t>, is</a:t>
            </a:r>
            <a:r>
              <a:rPr lang="en-US" sz="1200" kern="1200" baseline="0" dirty="0" smtClean="0">
                <a:solidFill>
                  <a:schemeClr val="tx1"/>
                </a:solidFill>
                <a:latin typeface="+mn-lt"/>
                <a:ea typeface="+mn-ea"/>
                <a:cs typeface="+mn-cs"/>
              </a:rPr>
              <a:t> placed on </a:t>
            </a:r>
            <a:r>
              <a:rPr lang="en-US" sz="1200" kern="1200" dirty="0" smtClean="0">
                <a:solidFill>
                  <a:schemeClr val="tx1"/>
                </a:solidFill>
                <a:latin typeface="+mn-lt"/>
                <a:ea typeface="+mn-ea"/>
                <a:cs typeface="+mn-cs"/>
              </a:rPr>
              <a:t>the patient’s clothing near the upper stomach/lower chest</a:t>
            </a:r>
            <a:r>
              <a:rPr lang="en-US" sz="1200" kern="1200" baseline="0" dirty="0" smtClean="0">
                <a:solidFill>
                  <a:schemeClr val="tx1"/>
                </a:solidFill>
                <a:latin typeface="+mn-lt"/>
                <a:ea typeface="+mn-ea"/>
                <a:cs typeface="+mn-cs"/>
              </a:rPr>
              <a:t> to measure respiratory rate.</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Step 5:</a:t>
            </a:r>
            <a:r>
              <a:rPr lang="en-US" sz="1200" kern="1200" dirty="0" smtClean="0">
                <a:solidFill>
                  <a:schemeClr val="tx1"/>
                </a:solidFill>
                <a:latin typeface="+mn-lt"/>
                <a:ea typeface="+mn-ea"/>
                <a:cs typeface="+mn-cs"/>
              </a:rPr>
              <a:t> While </a:t>
            </a:r>
            <a:r>
              <a:rPr lang="en-US" sz="1200" kern="1200" dirty="0" err="1" smtClean="0">
                <a:solidFill>
                  <a:schemeClr val="tx1"/>
                </a:solidFill>
                <a:latin typeface="+mn-lt"/>
                <a:ea typeface="+mn-ea"/>
                <a:cs typeface="+mn-cs"/>
              </a:rPr>
              <a:t>Respirage</a:t>
            </a:r>
            <a:r>
              <a:rPr lang="en-US" sz="1200" kern="1200" baseline="0" dirty="0" smtClean="0">
                <a:solidFill>
                  <a:schemeClr val="tx1"/>
                </a:solidFill>
                <a:latin typeface="+mn-lt"/>
                <a:ea typeface="+mn-ea"/>
                <a:cs typeface="+mn-cs"/>
              </a:rPr>
              <a:t> is taking its measurement, a </a:t>
            </a:r>
            <a:r>
              <a:rPr lang="en-US" sz="1200" kern="1200" dirty="0" smtClean="0">
                <a:solidFill>
                  <a:schemeClr val="tx1"/>
                </a:solidFill>
                <a:latin typeface="+mn-lt"/>
                <a:ea typeface="+mn-ea"/>
                <a:cs typeface="+mn-cs"/>
              </a:rPr>
              <a:t>thermometer is put into the patient’s mouth by the nurse to measure temperature.</a:t>
            </a:r>
          </a:p>
          <a:p>
            <a:r>
              <a:rPr lang="en-US" sz="1200" b="1" kern="1200" dirty="0" smtClean="0">
                <a:solidFill>
                  <a:schemeClr val="tx1"/>
                </a:solidFill>
                <a:latin typeface="+mn-lt"/>
                <a:ea typeface="+mn-ea"/>
                <a:cs typeface="+mn-cs"/>
              </a:rPr>
              <a:t>Step 6: </a:t>
            </a:r>
            <a:r>
              <a:rPr lang="en-US" sz="1200" kern="1200" dirty="0" smtClean="0">
                <a:solidFill>
                  <a:schemeClr val="tx1"/>
                </a:solidFill>
                <a:latin typeface="+mn-lt"/>
                <a:ea typeface="+mn-ea"/>
                <a:cs typeface="+mn-cs"/>
              </a:rPr>
              <a:t>After temperature is measured, </a:t>
            </a:r>
            <a:r>
              <a:rPr lang="en-US" sz="1200" kern="1200" dirty="0" err="1" smtClean="0">
                <a:solidFill>
                  <a:schemeClr val="tx1"/>
                </a:solidFill>
                <a:latin typeface="+mn-lt"/>
                <a:ea typeface="+mn-ea"/>
                <a:cs typeface="+mn-cs"/>
              </a:rPr>
              <a:t>Respirage</a:t>
            </a:r>
            <a:r>
              <a:rPr lang="en-US" sz="1200" kern="1200" dirty="0" smtClean="0">
                <a:solidFill>
                  <a:schemeClr val="tx1"/>
                </a:solidFill>
                <a:latin typeface="+mn-lt"/>
                <a:ea typeface="+mn-ea"/>
                <a:cs typeface="+mn-cs"/>
              </a:rPr>
              <a:t> would have calculated the respiratory rate for the nurse to record.</a:t>
            </a:r>
          </a:p>
          <a:p>
            <a:pPr>
              <a:buFontTx/>
              <a:buChar char="-"/>
            </a:pPr>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10</a:t>
            </a:fld>
            <a:endParaRPr lang="en-US"/>
          </a:p>
        </p:txBody>
      </p:sp>
    </p:spTree>
    <p:extLst>
      <p:ext uri="{BB962C8B-B14F-4D97-AF65-F5344CB8AC3E}">
        <p14:creationId xmlns:p14="http://schemas.microsoft.com/office/powerpoint/2010/main" val="343537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Exploded View: Here is</a:t>
            </a:r>
            <a:r>
              <a:rPr lang="en-US" baseline="0" dirty="0" smtClean="0"/>
              <a:t> an exploded view of our current prototype. </a:t>
            </a:r>
            <a:r>
              <a:rPr lang="en-US" dirty="0" smtClean="0"/>
              <a:t>In the outer casing our device, we have our processing circuit</a:t>
            </a:r>
            <a:r>
              <a:rPr lang="en-US" baseline="0" dirty="0" smtClean="0"/>
              <a:t> board connected to the tri-axial accelerometer, the LCD screen, the microcontroller, and a battery which supplies a voltage of 5 volts. The accelerometer is the component that streams </a:t>
            </a:r>
            <a:r>
              <a:rPr lang="en-US" baseline="0" dirty="0" err="1" smtClean="0"/>
              <a:t>x,y,z</a:t>
            </a:r>
            <a:r>
              <a:rPr lang="en-US" baseline="0" dirty="0" smtClean="0"/>
              <a:t> data points into the microcontroller,  which filters and processes the signal.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Block Diagram: </a:t>
            </a:r>
            <a:r>
              <a:rPr lang="en-US" sz="1200" kern="1200" dirty="0" smtClean="0">
                <a:solidFill>
                  <a:schemeClr val="tx1"/>
                </a:solidFill>
                <a:latin typeface="+mn-lt"/>
                <a:ea typeface="+mn-ea"/>
                <a:cs typeface="+mn-cs"/>
              </a:rPr>
              <a:t>How</a:t>
            </a:r>
            <a:r>
              <a:rPr lang="en-US" sz="1200" kern="1200" baseline="0" dirty="0" smtClean="0">
                <a:solidFill>
                  <a:schemeClr val="tx1"/>
                </a:solidFill>
                <a:latin typeface="+mn-lt"/>
                <a:ea typeface="+mn-ea"/>
                <a:cs typeface="+mn-cs"/>
              </a:rPr>
              <a:t> do our electronics works? First, our sensor, which an accelerometer, detects a physical input modality, in the form of a very noisy signal. Second, the signal then gets filtered, processed, and amplified in the processing circuit board</a:t>
            </a:r>
            <a:r>
              <a:rPr lang="en-US" sz="1200" kern="1200" dirty="0" smtClean="0">
                <a:solidFill>
                  <a:schemeClr val="tx1"/>
                </a:solidFill>
                <a:latin typeface="+mn-lt"/>
                <a:ea typeface="+mn-ea"/>
                <a:cs typeface="+mn-cs"/>
              </a:rPr>
              <a:t>, such that the peaks of the signal could be recognized as peaks of breaths. Third, the filtered data goes to a microprocessor, where using some computational algorithms, the data is converted to breaths per minute, which gets displayed on the LCD screen.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Back to Exploded View: Not only does it then count the breaths per minute, but it also establishes a dynamic baseline, that recalibrates itself every time a breath is taken in order to account change in the patients movements. There is also Base Isolation Shock Material that protects our device from drops.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11</a:t>
            </a:fld>
            <a:endParaRPr lang="en-US"/>
          </a:p>
        </p:txBody>
      </p:sp>
    </p:spTree>
    <p:extLst>
      <p:ext uri="{BB962C8B-B14F-4D97-AF65-F5344CB8AC3E}">
        <p14:creationId xmlns:p14="http://schemas.microsoft.com/office/powerpoint/2010/main" val="313398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graph,</a:t>
            </a:r>
          </a:p>
          <a:p>
            <a:endParaRPr lang="en-US" dirty="0" smtClean="0"/>
          </a:p>
          <a:p>
            <a:r>
              <a:rPr lang="en-US" dirty="0" smtClean="0"/>
              <a:t>Show</a:t>
            </a:r>
            <a:r>
              <a:rPr lang="en-US" baseline="0" dirty="0" smtClean="0"/>
              <a:t> real-time demonstration</a:t>
            </a:r>
          </a:p>
          <a:p>
            <a:endParaRPr lang="en-US" baseline="0" dirty="0" smtClean="0"/>
          </a:p>
          <a:p>
            <a:r>
              <a:rPr lang="en-US" baseline="0" dirty="0" smtClean="0"/>
              <a:t>X- red (parallel to stomach side to side)</a:t>
            </a:r>
          </a:p>
          <a:p>
            <a:r>
              <a:rPr lang="en-US" baseline="0" dirty="0" smtClean="0"/>
              <a:t>Y- green (parallel to stomach up and down)</a:t>
            </a:r>
          </a:p>
          <a:p>
            <a:r>
              <a:rPr lang="en-US" baseline="0" dirty="0" smtClean="0"/>
              <a:t>Z- blue (out from stomach)</a:t>
            </a:r>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12</a:t>
            </a:fld>
            <a:endParaRPr lang="en-US"/>
          </a:p>
        </p:txBody>
      </p:sp>
    </p:spTree>
    <p:extLst>
      <p:ext uri="{BB962C8B-B14F-4D97-AF65-F5344CB8AC3E}">
        <p14:creationId xmlns:p14="http://schemas.microsoft.com/office/powerpoint/2010/main" val="403678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Determine how many </a:t>
            </a:r>
            <a:r>
              <a:rPr lang="en-US" sz="1200" b="1" i="0" u="none" strike="noStrike" kern="1200" dirty="0" err="1" smtClean="0">
                <a:solidFill>
                  <a:schemeClr val="tx1"/>
                </a:solidFill>
                <a:effectLst/>
                <a:latin typeface="+mn-lt"/>
                <a:ea typeface="+mn-ea"/>
                <a:cs typeface="+mn-cs"/>
              </a:rPr>
              <a:t>ppl</a:t>
            </a:r>
            <a:r>
              <a:rPr lang="en-US" sz="1200" b="1" i="0" u="none" strike="noStrike" kern="1200" dirty="0" smtClean="0">
                <a:solidFill>
                  <a:schemeClr val="tx1"/>
                </a:solidFill>
                <a:effectLst/>
                <a:latin typeface="+mn-lt"/>
                <a:ea typeface="+mn-ea"/>
                <a:cs typeface="+mn-cs"/>
              </a:rPr>
              <a:t> </a:t>
            </a:r>
            <a:r>
              <a:rPr lang="en-US" sz="1200" b="1" i="0" u="none" strike="noStrike" kern="1200" dirty="0" err="1" smtClean="0">
                <a:solidFill>
                  <a:schemeClr val="tx1"/>
                </a:solidFill>
                <a:effectLst/>
                <a:latin typeface="+mn-lt"/>
                <a:ea typeface="+mn-ea"/>
                <a:cs typeface="+mn-cs"/>
              </a:rPr>
              <a:t>gonna</a:t>
            </a:r>
            <a:r>
              <a:rPr lang="en-US" sz="1200" b="1" i="0" u="none" strike="noStrike" kern="1200" dirty="0" smtClean="0">
                <a:solidFill>
                  <a:schemeClr val="tx1"/>
                </a:solidFill>
                <a:effectLst/>
                <a:latin typeface="+mn-lt"/>
                <a:ea typeface="+mn-ea"/>
                <a:cs typeface="+mn-cs"/>
              </a:rPr>
              <a:t> test</a:t>
            </a:r>
          </a:p>
          <a:p>
            <a:pPr rtl="0"/>
            <a:r>
              <a:rPr lang="en-US" sz="1200" b="1" i="0" u="none" strike="noStrike" kern="1200" dirty="0" smtClean="0">
                <a:solidFill>
                  <a:schemeClr val="tx1"/>
                </a:solidFill>
                <a:effectLst/>
                <a:latin typeface="+mn-lt"/>
                <a:ea typeface="+mn-ea"/>
                <a:cs typeface="+mn-cs"/>
              </a:rPr>
              <a:t>Get more hands on – cases, </a:t>
            </a:r>
            <a:r>
              <a:rPr lang="en-US" sz="1200" b="1" i="0" u="none" strike="noStrike" kern="1200" dirty="0" err="1" smtClean="0">
                <a:solidFill>
                  <a:schemeClr val="tx1"/>
                </a:solidFill>
                <a:effectLst/>
                <a:latin typeface="+mn-lt"/>
                <a:ea typeface="+mn-ea"/>
                <a:cs typeface="+mn-cs"/>
              </a:rPr>
              <a:t>lcds</a:t>
            </a:r>
            <a:r>
              <a:rPr lang="en-US" sz="1200" b="1" i="0" u="none" strike="noStrike" kern="120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p>
          <a:p>
            <a:pPr rtl="0"/>
            <a:r>
              <a:rPr lang="en-US" sz="1200" b="1" i="0" u="none" strike="noStrike" kern="1200" baseline="0" dirty="0" smtClean="0">
                <a:solidFill>
                  <a:schemeClr val="tx1"/>
                </a:solidFill>
                <a:effectLst/>
                <a:latin typeface="+mn-lt"/>
                <a:ea typeface="+mn-ea"/>
                <a:cs typeface="+mn-cs"/>
              </a:rPr>
              <a:t>Split up roles – electronic, mechanical, </a:t>
            </a:r>
            <a:r>
              <a:rPr lang="en-US" sz="1200" b="1" i="0" u="none" strike="noStrike" kern="1200" baseline="0" dirty="0" err="1" smtClean="0">
                <a:solidFill>
                  <a:schemeClr val="tx1"/>
                </a:solidFill>
                <a:effectLst/>
                <a:latin typeface="+mn-lt"/>
                <a:ea typeface="+mn-ea"/>
                <a:cs typeface="+mn-cs"/>
              </a:rPr>
              <a:t>irb</a:t>
            </a:r>
            <a:endParaRPr lang="en-US" sz="1200" b="1" i="0" u="none" strike="noStrike" kern="1200" dirty="0" smtClean="0">
              <a:solidFill>
                <a:schemeClr val="tx1"/>
              </a:solidFill>
              <a:effectLst/>
              <a:latin typeface="+mn-lt"/>
              <a:ea typeface="+mn-ea"/>
              <a:cs typeface="+mn-cs"/>
            </a:endParaRPr>
          </a:p>
          <a:p>
            <a:pPr rtl="0"/>
            <a:endParaRPr lang="en-US" sz="1200" b="1" i="0" u="none" strike="noStrike" kern="1200" dirty="0" smtClean="0">
              <a:solidFill>
                <a:schemeClr val="tx1"/>
              </a:solidFill>
              <a:effectLst/>
              <a:latin typeface="+mn-lt"/>
              <a:ea typeface="+mn-ea"/>
              <a:cs typeface="+mn-cs"/>
            </a:endParaRPr>
          </a:p>
          <a:p>
            <a:pPr rtl="0"/>
            <a:r>
              <a:rPr lang="en-US" sz="1200" b="1" i="0" u="none" strike="noStrike" kern="1200" dirty="0" smtClean="0">
                <a:solidFill>
                  <a:schemeClr val="tx1"/>
                </a:solidFill>
                <a:effectLst/>
                <a:latin typeface="+mn-lt"/>
                <a:ea typeface="+mn-ea"/>
                <a:cs typeface="+mn-cs"/>
              </a:rPr>
              <a:t>Performance</a:t>
            </a:r>
            <a:endParaRPr lang="en-US" b="0" dirty="0" smtClean="0">
              <a:effectLst/>
            </a:endParaRPr>
          </a:p>
          <a:p>
            <a:pPr rtl="0"/>
            <a:r>
              <a:rPr lang="en-US" sz="1200" b="0" i="0" u="none" strike="noStrike" kern="1200" dirty="0" smtClean="0">
                <a:solidFill>
                  <a:schemeClr val="tx1"/>
                </a:solidFill>
                <a:effectLst/>
                <a:latin typeface="+mn-lt"/>
                <a:ea typeface="+mn-ea"/>
                <a:cs typeface="+mn-cs"/>
              </a:rPr>
              <a:t>Goal: measures RR to accuracy of +/- 2 </a:t>
            </a:r>
            <a:r>
              <a:rPr lang="en-US" sz="1200" b="0" i="0" u="none" strike="noStrike" kern="1200" dirty="0" err="1" smtClean="0">
                <a:solidFill>
                  <a:schemeClr val="tx1"/>
                </a:solidFill>
                <a:effectLst/>
                <a:latin typeface="+mn-lt"/>
                <a:ea typeface="+mn-ea"/>
                <a:cs typeface="+mn-cs"/>
              </a:rPr>
              <a:t>bpm</a:t>
            </a:r>
            <a:r>
              <a:rPr lang="en-US" sz="1200" b="0" i="0" u="none" strike="noStrike" kern="1200" dirty="0" smtClean="0">
                <a:solidFill>
                  <a:schemeClr val="tx1"/>
                </a:solidFill>
                <a:effectLst/>
                <a:latin typeface="+mn-lt"/>
                <a:ea typeface="+mn-ea"/>
                <a:cs typeface="+mn-cs"/>
              </a:rPr>
              <a:t>, measures in 30 sec</a:t>
            </a:r>
            <a:endParaRPr lang="en-US" b="0" dirty="0" smtClean="0">
              <a:effectLst/>
            </a:endParaRPr>
          </a:p>
          <a:p>
            <a:pPr rtl="0"/>
            <a:r>
              <a:rPr lang="en-US" sz="1200" b="0" i="0" u="none" strike="noStrike" kern="1200" dirty="0" smtClean="0">
                <a:solidFill>
                  <a:schemeClr val="tx1"/>
                </a:solidFill>
                <a:effectLst/>
                <a:latin typeface="+mn-lt"/>
                <a:ea typeface="+mn-ea"/>
                <a:cs typeface="+mn-cs"/>
              </a:rPr>
              <a:t>1. find volunteers  (n=?)</a:t>
            </a:r>
            <a:endParaRPr lang="en-US" b="0" dirty="0" smtClean="0">
              <a:effectLst/>
            </a:endParaRPr>
          </a:p>
          <a:p>
            <a:pPr rtl="0"/>
            <a:r>
              <a:rPr lang="en-US" sz="1200" b="0" i="0" u="none" strike="noStrike" kern="1200" dirty="0" smtClean="0">
                <a:solidFill>
                  <a:schemeClr val="tx1"/>
                </a:solidFill>
                <a:effectLst/>
                <a:latin typeface="+mn-lt"/>
                <a:ea typeface="+mn-ea"/>
                <a:cs typeface="+mn-cs"/>
              </a:rPr>
              <a:t>2. for design team 7 members:</a:t>
            </a:r>
            <a:endParaRPr lang="en-US" b="0" dirty="0" smtClean="0">
              <a:effectLst/>
            </a:endParaRPr>
          </a:p>
          <a:p>
            <a:pPr rtl="0"/>
            <a:r>
              <a:rPr lang="en-US" sz="1200" b="0" i="0" u="none" strike="noStrike" kern="1200" dirty="0" smtClean="0">
                <a:solidFill>
                  <a:schemeClr val="tx1"/>
                </a:solidFill>
                <a:effectLst/>
                <a:latin typeface="+mn-lt"/>
                <a:ea typeface="+mn-ea"/>
                <a:cs typeface="+mn-cs"/>
              </a:rPr>
              <a:t>a. ask them to breathe at specific intervals for a certain amount of time</a:t>
            </a:r>
            <a:endParaRPr lang="en-US" b="0" dirty="0" smtClean="0">
              <a:effectLst/>
            </a:endParaRPr>
          </a:p>
          <a:p>
            <a:pPr rtl="0"/>
            <a:r>
              <a:rPr lang="en-US" sz="1200" b="0" i="0" u="none" strike="noStrike" kern="1200" dirty="0" smtClean="0">
                <a:solidFill>
                  <a:schemeClr val="tx1"/>
                </a:solidFill>
                <a:effectLst/>
                <a:latin typeface="+mn-lt"/>
                <a:ea typeface="+mn-ea"/>
                <a:cs typeface="+mn-cs"/>
              </a:rPr>
              <a:t>- vary intervals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 while it’s happening, have someone take RR w/ auscultation for 1 min (gold standard)</a:t>
            </a:r>
            <a:endParaRPr lang="en-US" b="0" dirty="0" smtClean="0">
              <a:effectLst/>
            </a:endParaRPr>
          </a:p>
          <a:p>
            <a:pPr rtl="0"/>
            <a:r>
              <a:rPr lang="en-US" sz="1200" b="0" i="0" u="none" strike="noStrike" kern="1200" dirty="0" smtClean="0">
                <a:solidFill>
                  <a:schemeClr val="tx1"/>
                </a:solidFill>
                <a:effectLst/>
                <a:latin typeface="+mn-lt"/>
                <a:ea typeface="+mn-ea"/>
                <a:cs typeface="+mn-cs"/>
              </a:rPr>
              <a:t>- have the same person take auscultations</a:t>
            </a:r>
            <a:endParaRPr lang="en-US" b="0" dirty="0" smtClean="0">
              <a:effectLst/>
            </a:endParaRPr>
          </a:p>
          <a:p>
            <a:pPr rtl="0"/>
            <a:r>
              <a:rPr lang="en-US" sz="1200" b="0" i="0" u="none" strike="noStrike" kern="1200" dirty="0" smtClean="0">
                <a:solidFill>
                  <a:schemeClr val="tx1"/>
                </a:solidFill>
                <a:effectLst/>
                <a:latin typeface="+mn-lt"/>
                <a:ea typeface="+mn-ea"/>
                <a:cs typeface="+mn-cs"/>
              </a:rPr>
              <a:t>steps:2. have person coordinate breaths with metronome for a min</a:t>
            </a:r>
            <a:endParaRPr lang="en-US" b="0" dirty="0" smtClean="0">
              <a:effectLst/>
            </a:endParaRPr>
          </a:p>
          <a:p>
            <a:pPr rtl="0"/>
            <a:r>
              <a:rPr lang="en-US" sz="1200" b="0" i="0" u="none" strike="noStrike" kern="1200" dirty="0" smtClean="0">
                <a:solidFill>
                  <a:schemeClr val="tx1"/>
                </a:solidFill>
                <a:effectLst/>
                <a:latin typeface="+mn-lt"/>
                <a:ea typeface="+mn-ea"/>
                <a:cs typeface="+mn-cs"/>
              </a:rPr>
              <a:t>3. at the same time, have someone take RR w/ auscultation for a min</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 consider change in depth of breaths, etc.**</a:t>
            </a:r>
            <a:endParaRPr lang="en-US" b="0" dirty="0" smtClean="0">
              <a:effectLst/>
            </a:endParaRPr>
          </a:p>
          <a:p>
            <a:pPr rtl="0"/>
            <a:r>
              <a:rPr lang="en-US" b="0" dirty="0" smtClean="0">
                <a:effectLst/>
              </a:rPr>
              <a:t/>
            </a:r>
            <a:br>
              <a:rPr lang="en-US" b="0" dirty="0" smtClean="0">
                <a:effectLst/>
              </a:rPr>
            </a:b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3. for normal healthy volunteers</a:t>
            </a:r>
            <a:endParaRPr lang="en-US" b="0" dirty="0" smtClean="0">
              <a:effectLst/>
            </a:endParaRPr>
          </a:p>
          <a:p>
            <a:pPr rtl="0"/>
            <a:r>
              <a:rPr lang="en-US" sz="1200" b="0" i="0" u="none" strike="noStrike" kern="1200" dirty="0" smtClean="0">
                <a:solidFill>
                  <a:schemeClr val="tx1"/>
                </a:solidFill>
                <a:effectLst/>
                <a:latin typeface="+mn-lt"/>
                <a:ea typeface="+mn-ea"/>
                <a:cs typeface="+mn-cs"/>
              </a:rPr>
              <a:t>a. measure RR for 1 min, with gold standard</a:t>
            </a:r>
            <a:endParaRPr lang="en-US" b="0" dirty="0" smtClean="0">
              <a:effectLst/>
            </a:endParaRPr>
          </a:p>
          <a:p>
            <a:pPr rtl="0"/>
            <a:r>
              <a:rPr lang="en-US" sz="1200" b="0" i="0" u="none" strike="noStrike" kern="1200" dirty="0" smtClean="0">
                <a:solidFill>
                  <a:schemeClr val="tx1"/>
                </a:solidFill>
                <a:effectLst/>
                <a:latin typeface="+mn-lt"/>
                <a:ea typeface="+mn-ea"/>
                <a:cs typeface="+mn-cs"/>
              </a:rPr>
              <a:t>b. variability</a:t>
            </a:r>
            <a:endParaRPr lang="en-US" b="0" dirty="0" smtClean="0">
              <a:effectLst/>
            </a:endParaRPr>
          </a:p>
          <a:p>
            <a:pPr rtl="0"/>
            <a:r>
              <a:rPr lang="en-US" sz="1200" b="0" i="0" u="none" strike="noStrike" kern="1200" dirty="0" smtClean="0">
                <a:solidFill>
                  <a:schemeClr val="tx1"/>
                </a:solidFill>
                <a:effectLst/>
                <a:latin typeface="+mn-lt"/>
                <a:ea typeface="+mn-ea"/>
                <a:cs typeface="+mn-cs"/>
              </a:rPr>
              <a:t>- cluster</a:t>
            </a:r>
            <a:endParaRPr lang="en-US" b="0" dirty="0" smtClean="0">
              <a:effectLst/>
            </a:endParaRPr>
          </a:p>
          <a:p>
            <a:pPr rtl="0"/>
            <a:r>
              <a:rPr lang="en-US" sz="1200" b="0" i="0" u="none" strike="noStrike" kern="1200" dirty="0" smtClean="0">
                <a:solidFill>
                  <a:schemeClr val="tx1"/>
                </a:solidFill>
                <a:effectLst/>
                <a:latin typeface="+mn-lt"/>
                <a:ea typeface="+mn-ea"/>
                <a:cs typeface="+mn-cs"/>
              </a:rPr>
              <a:t>- bland-</a:t>
            </a:r>
            <a:r>
              <a:rPr lang="en-US" sz="1200" b="0" i="0" u="none" strike="noStrike" kern="1200" dirty="0" err="1" smtClean="0">
                <a:solidFill>
                  <a:schemeClr val="tx1"/>
                </a:solidFill>
                <a:effectLst/>
                <a:latin typeface="+mn-lt"/>
                <a:ea typeface="+mn-ea"/>
                <a:cs typeface="+mn-cs"/>
              </a:rPr>
              <a:t>altman</a:t>
            </a:r>
            <a:r>
              <a:rPr lang="en-US" sz="1200" b="0" i="0" u="none" strike="noStrike" kern="1200" dirty="0" smtClean="0">
                <a:solidFill>
                  <a:schemeClr val="tx1"/>
                </a:solidFill>
                <a:effectLst/>
                <a:latin typeface="+mn-lt"/>
                <a:ea typeface="+mn-ea"/>
                <a:cs typeface="+mn-cs"/>
              </a:rPr>
              <a:t> between our device &amp; gold standard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4. for hospital patients</a:t>
            </a:r>
            <a:endParaRPr lang="en-US" b="0" dirty="0" smtClean="0">
              <a:effectLst/>
            </a:endParaRPr>
          </a:p>
          <a:p>
            <a:pPr rtl="0"/>
            <a:r>
              <a:rPr lang="en-US" sz="1200" b="0" i="0" u="none" strike="noStrike" kern="1200" dirty="0" smtClean="0">
                <a:solidFill>
                  <a:schemeClr val="tx1"/>
                </a:solidFill>
                <a:effectLst/>
                <a:latin typeface="+mn-lt"/>
                <a:ea typeface="+mn-ea"/>
                <a:cs typeface="+mn-cs"/>
              </a:rPr>
              <a:t>a. measure RR for 30 sec, with gold standard </a:t>
            </a:r>
            <a:endParaRPr lang="en-US" b="0" dirty="0" smtClean="0">
              <a:effectLst/>
            </a:endParaRPr>
          </a:p>
          <a:p>
            <a:pPr rtl="0"/>
            <a:r>
              <a:rPr lang="en-US" b="0" dirty="0" smtClean="0">
                <a:effectLst/>
              </a:rPr>
              <a:t/>
            </a:r>
            <a:br>
              <a:rPr lang="en-US" b="0" dirty="0" smtClean="0">
                <a:effectLst/>
              </a:rPr>
            </a:br>
            <a:r>
              <a:rPr lang="en-US" sz="1200" b="1" i="0" u="none" strike="noStrike" kern="1200" dirty="0" smtClean="0">
                <a:solidFill>
                  <a:schemeClr val="tx1"/>
                </a:solidFill>
                <a:effectLst/>
                <a:latin typeface="+mn-lt"/>
                <a:ea typeface="+mn-ea"/>
                <a:cs typeface="+mn-cs"/>
              </a:rPr>
              <a:t>Usability</a:t>
            </a:r>
            <a:endParaRPr lang="en-US" b="0" dirty="0" smtClean="0">
              <a:effectLst/>
            </a:endParaRPr>
          </a:p>
          <a:p>
            <a:pPr rtl="0"/>
            <a:r>
              <a:rPr lang="en-US" sz="1200" b="0" i="0" u="none" strike="noStrike" kern="1200" dirty="0" smtClean="0">
                <a:solidFill>
                  <a:schemeClr val="tx1"/>
                </a:solidFill>
                <a:effectLst/>
                <a:latin typeface="+mn-lt"/>
                <a:ea typeface="+mn-ea"/>
                <a:cs typeface="+mn-cs"/>
              </a:rPr>
              <a:t>Goal: Convenience, easy application, user-friendly, simple, intuitive; easy to teach, easy to be trained to use</a:t>
            </a:r>
            <a:endParaRPr lang="en-US" b="0" dirty="0" smtClean="0">
              <a:effectLst/>
            </a:endParaRPr>
          </a:p>
          <a:p>
            <a:pPr rtl="0"/>
            <a:r>
              <a:rPr lang="en-US" sz="1200" b="0" i="0" u="none" strike="noStrike" kern="1200" dirty="0" smtClean="0">
                <a:solidFill>
                  <a:schemeClr val="tx1"/>
                </a:solidFill>
                <a:effectLst/>
                <a:latin typeface="+mn-lt"/>
                <a:ea typeface="+mn-ea"/>
                <a:cs typeface="+mn-cs"/>
              </a:rPr>
              <a:t>- need to determine category of patients</a:t>
            </a:r>
            <a:endParaRPr lang="en-US" b="0" dirty="0" smtClean="0">
              <a:effectLst/>
            </a:endParaRPr>
          </a:p>
          <a:p>
            <a:pPr rtl="0"/>
            <a:r>
              <a:rPr lang="en-US" sz="1200" b="0" i="0" u="none" strike="noStrike" kern="1200" dirty="0" smtClean="0">
                <a:solidFill>
                  <a:schemeClr val="tx1"/>
                </a:solidFill>
                <a:effectLst/>
                <a:latin typeface="+mn-lt"/>
                <a:ea typeface="+mn-ea"/>
                <a:cs typeface="+mn-cs"/>
              </a:rPr>
              <a:t>- “functional” patients or worse?</a:t>
            </a:r>
            <a:endParaRPr lang="en-US" b="0" dirty="0" smtClean="0">
              <a:effectLst/>
            </a:endParaRPr>
          </a:p>
          <a:p>
            <a:pPr rtl="0"/>
            <a:r>
              <a:rPr lang="en-US" sz="1200" b="0" i="0" u="none" strike="noStrike" kern="1200" dirty="0" smtClean="0">
                <a:solidFill>
                  <a:schemeClr val="tx1"/>
                </a:solidFill>
                <a:effectLst/>
                <a:latin typeface="+mn-lt"/>
                <a:ea typeface="+mn-ea"/>
                <a:cs typeface="+mn-cs"/>
              </a:rPr>
              <a:t>- 2-5 patients, “critical” - lifesaving attention (triage 1)</a:t>
            </a:r>
            <a:endParaRPr lang="en-US" b="0" dirty="0" smtClean="0">
              <a:effectLst/>
            </a:endParaRPr>
          </a:p>
          <a:p>
            <a:pPr rtl="0"/>
            <a:r>
              <a:rPr lang="en-US" sz="1200" b="0" i="0" u="none" strike="noStrike" kern="1200" dirty="0" smtClean="0">
                <a:solidFill>
                  <a:schemeClr val="tx1"/>
                </a:solidFill>
                <a:effectLst/>
                <a:latin typeface="+mn-lt"/>
                <a:ea typeface="+mn-ea"/>
                <a:cs typeface="+mn-cs"/>
              </a:rPr>
              <a:t>- simulate (uncooperative, some fluids, hard to reach positions, </a:t>
            </a:r>
            <a:r>
              <a:rPr lang="en-US" sz="1200" b="0" i="0" u="none" strike="noStrike" kern="1200" dirty="0" err="1" smtClean="0">
                <a:solidFill>
                  <a:schemeClr val="tx1"/>
                </a:solidFill>
                <a:effectLst/>
                <a:latin typeface="+mn-lt"/>
                <a:ea typeface="+mn-ea"/>
                <a:cs typeface="+mn-cs"/>
              </a:rPr>
              <a:t>etc</a:t>
            </a:r>
            <a:r>
              <a:rPr lang="en-US" sz="1200" b="0" i="0" u="none" strike="noStrike" kern="1200" dirty="0" smtClean="0">
                <a:solidFill>
                  <a:schemeClr val="tx1"/>
                </a:solidFill>
                <a:effectLst/>
                <a:latin typeface="+mn-lt"/>
                <a:ea typeface="+mn-ea"/>
                <a:cs typeface="+mn-cs"/>
              </a:rPr>
              <a:t>)</a:t>
            </a:r>
            <a:endParaRPr lang="en-US" b="0" dirty="0" smtClean="0">
              <a:effectLst/>
            </a:endParaRPr>
          </a:p>
          <a:p>
            <a:pPr rtl="0"/>
            <a:r>
              <a:rPr lang="en-US" sz="1200" b="0" i="0" u="none" strike="noStrike" kern="1200" dirty="0" smtClean="0">
                <a:solidFill>
                  <a:schemeClr val="tx1"/>
                </a:solidFill>
                <a:effectLst/>
                <a:latin typeface="+mn-lt"/>
                <a:ea typeface="+mn-ea"/>
                <a:cs typeface="+mn-cs"/>
              </a:rPr>
              <a:t>steps:</a:t>
            </a:r>
            <a:endParaRPr lang="en-US" b="0" dirty="0" smtClean="0">
              <a:effectLst/>
            </a:endParaRPr>
          </a:p>
          <a:p>
            <a:pPr rtl="0"/>
            <a:r>
              <a:rPr lang="en-US" sz="1200" b="0" i="0" u="none" strike="noStrike" kern="1200" dirty="0" smtClean="0">
                <a:solidFill>
                  <a:schemeClr val="tx1"/>
                </a:solidFill>
                <a:effectLst/>
                <a:latin typeface="+mn-lt"/>
                <a:ea typeface="+mn-ea"/>
                <a:cs typeface="+mn-cs"/>
              </a:rPr>
              <a:t>1. normal steps of triage</a:t>
            </a:r>
            <a:endParaRPr lang="en-US" b="0" dirty="0" smtClean="0">
              <a:effectLst/>
            </a:endParaRPr>
          </a:p>
          <a:p>
            <a:pPr rtl="0"/>
            <a:r>
              <a:rPr lang="en-US" sz="1200" b="0" i="0" u="none" strike="noStrike" kern="1200" dirty="0" smtClean="0">
                <a:solidFill>
                  <a:schemeClr val="tx1"/>
                </a:solidFill>
                <a:effectLst/>
                <a:latin typeface="+mn-lt"/>
                <a:ea typeface="+mn-ea"/>
                <a:cs typeface="+mn-cs"/>
              </a:rPr>
              <a:t>2. when they take RR with our device,</a:t>
            </a:r>
            <a:endParaRPr lang="en-US" b="0" dirty="0" smtClean="0">
              <a:effectLst/>
            </a:endParaRPr>
          </a:p>
          <a:p>
            <a:pPr rtl="0"/>
            <a:r>
              <a:rPr lang="en-US" sz="1200" b="0" i="0" u="none" strike="noStrike" kern="1200" dirty="0" smtClean="0">
                <a:solidFill>
                  <a:schemeClr val="tx1"/>
                </a:solidFill>
                <a:effectLst/>
                <a:latin typeface="+mn-lt"/>
                <a:ea typeface="+mn-ea"/>
                <a:cs typeface="+mn-cs"/>
              </a:rPr>
              <a:t>- have an official do the gold standard while our device measures</a:t>
            </a:r>
            <a:endParaRPr lang="en-US" b="0" dirty="0" smtClean="0">
              <a:effectLst/>
            </a:endParaRPr>
          </a:p>
          <a:p>
            <a:pPr rtl="0"/>
            <a:r>
              <a:rPr lang="en-US" sz="1200" b="0" i="0" u="none" strike="noStrike" kern="1200" dirty="0" smtClean="0">
                <a:solidFill>
                  <a:schemeClr val="tx1"/>
                </a:solidFill>
                <a:effectLst/>
                <a:latin typeface="+mn-lt"/>
                <a:ea typeface="+mn-ea"/>
                <a:cs typeface="+mn-cs"/>
              </a:rPr>
              <a:t>- time all of triage, time how long it takes for nurse to setup</a:t>
            </a:r>
            <a:endParaRPr lang="en-US" b="0" dirty="0" smtClean="0">
              <a:effectLst/>
            </a:endParaRPr>
          </a:p>
          <a:p>
            <a:pPr rtl="0"/>
            <a:r>
              <a:rPr lang="en-US" sz="1200" b="0" i="0" u="none" strike="noStrike" kern="1200" dirty="0" smtClean="0">
                <a:solidFill>
                  <a:schemeClr val="tx1"/>
                </a:solidFill>
                <a:effectLst/>
                <a:latin typeface="+mn-lt"/>
                <a:ea typeface="+mn-ea"/>
                <a:cs typeface="+mn-cs"/>
              </a:rPr>
              <a:t>(maybe check RR at different intervals, depends)</a:t>
            </a:r>
            <a:endParaRPr lang="en-US" b="0" dirty="0" smtClean="0">
              <a:effectLst/>
            </a:endParaRPr>
          </a:p>
          <a:p>
            <a:pPr rtl="0"/>
            <a:r>
              <a:rPr lang="en-US" sz="1200" b="0" i="0" u="none" strike="noStrike" kern="1200" dirty="0" smtClean="0">
                <a:solidFill>
                  <a:schemeClr val="tx1"/>
                </a:solidFill>
                <a:effectLst/>
                <a:latin typeface="+mn-lt"/>
                <a:ea typeface="+mn-ea"/>
                <a:cs typeface="+mn-cs"/>
              </a:rPr>
              <a:t>- compare to setup time of other vitals</a:t>
            </a:r>
            <a:endParaRPr lang="en-US" b="0" dirty="0" smtClean="0">
              <a:effectLst/>
            </a:endParaRPr>
          </a:p>
          <a:p>
            <a:r>
              <a:rPr lang="en-US" sz="1200" b="0" i="0" u="none" strike="noStrike" kern="1200" dirty="0" smtClean="0">
                <a:solidFill>
                  <a:schemeClr val="tx1"/>
                </a:solidFill>
                <a:effectLst/>
                <a:latin typeface="+mn-lt"/>
                <a:ea typeface="+mn-ea"/>
                <a:cs typeface="+mn-cs"/>
              </a:rPr>
              <a:t>- nurse survey (separate </a:t>
            </a:r>
            <a:r>
              <a:rPr lang="en-US" sz="1200" b="0" i="0" u="none" strike="noStrike" kern="1200" dirty="0" err="1" smtClean="0">
                <a:solidFill>
                  <a:schemeClr val="tx1"/>
                </a:solidFill>
                <a:effectLst/>
                <a:latin typeface="+mn-lt"/>
                <a:ea typeface="+mn-ea"/>
                <a:cs typeface="+mn-cs"/>
              </a:rPr>
              <a:t>irb</a:t>
            </a:r>
            <a:r>
              <a:rPr lang="en-US" sz="1200" b="0" i="0" u="none" strike="noStrike" kern="1200" dirty="0" smtClean="0">
                <a:solidFill>
                  <a:schemeClr val="tx1"/>
                </a:solidFill>
                <a:effectLst/>
                <a:latin typeface="+mn-lt"/>
                <a:ea typeface="+mn-ea"/>
                <a:cs typeface="+mn-cs"/>
              </a:rPr>
              <a:t>), rate various factors on a scale of 1-5 </a:t>
            </a:r>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13</a:t>
            </a:fld>
            <a:endParaRPr lang="en-US"/>
          </a:p>
        </p:txBody>
      </p:sp>
    </p:spTree>
    <p:extLst>
      <p:ext uri="{BB962C8B-B14F-4D97-AF65-F5344CB8AC3E}">
        <p14:creationId xmlns:p14="http://schemas.microsoft.com/office/powerpoint/2010/main" val="170168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14</a:t>
            </a:fld>
            <a:endParaRPr lang="en-US"/>
          </a:p>
        </p:txBody>
      </p:sp>
    </p:spTree>
    <p:extLst>
      <p:ext uri="{BB962C8B-B14F-4D97-AF65-F5344CB8AC3E}">
        <p14:creationId xmlns:p14="http://schemas.microsoft.com/office/powerpoint/2010/main" val="393143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15</a:t>
            </a:fld>
            <a:endParaRPr lang="en-US"/>
          </a:p>
        </p:txBody>
      </p:sp>
    </p:spTree>
    <p:extLst>
      <p:ext uri="{BB962C8B-B14F-4D97-AF65-F5344CB8AC3E}">
        <p14:creationId xmlns:p14="http://schemas.microsoft.com/office/powerpoint/2010/main" val="308062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16</a:t>
            </a:fld>
            <a:endParaRPr lang="en-US"/>
          </a:p>
        </p:txBody>
      </p:sp>
    </p:spTree>
    <p:extLst>
      <p:ext uri="{BB962C8B-B14F-4D97-AF65-F5344CB8AC3E}">
        <p14:creationId xmlns:p14="http://schemas.microsoft.com/office/powerpoint/2010/main" val="1338237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17</a:t>
            </a:fld>
            <a:endParaRPr lang="en-US"/>
          </a:p>
        </p:txBody>
      </p:sp>
    </p:spTree>
    <p:extLst>
      <p:ext uri="{BB962C8B-B14F-4D97-AF65-F5344CB8AC3E}">
        <p14:creationId xmlns:p14="http://schemas.microsoft.com/office/powerpoint/2010/main" val="205751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just a handful</a:t>
            </a:r>
            <a:r>
              <a:rPr lang="en-US" baseline="0" dirty="0" smtClean="0"/>
              <a:t> of the existing technology out there that measures respiratory rate. Their mechanisms range from acoustic sensors to electrochemical sensors.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of these devices  you see here</a:t>
            </a:r>
            <a:r>
              <a:rPr lang="en-US" sz="1200" kern="1200" baseline="0" dirty="0" smtClean="0">
                <a:solidFill>
                  <a:schemeClr val="tx1"/>
                </a:solidFill>
                <a:latin typeface="+mn-lt"/>
                <a:ea typeface="+mn-ea"/>
                <a:cs typeface="+mn-cs"/>
              </a:rPr>
              <a:t> were</a:t>
            </a:r>
            <a:r>
              <a:rPr lang="en-US" sz="1200" kern="1200" dirty="0" smtClean="0">
                <a:solidFill>
                  <a:schemeClr val="tx1"/>
                </a:solidFill>
                <a:latin typeface="+mn-lt"/>
                <a:ea typeface="+mn-ea"/>
                <a:cs typeface="+mn-cs"/>
              </a:rPr>
              <a:t> not built for emergency triage.</a:t>
            </a:r>
            <a:r>
              <a:rPr lang="en-US" sz="1200" kern="1200" baseline="0" dirty="0" smtClean="0">
                <a:solidFill>
                  <a:schemeClr val="tx1"/>
                </a:solidFill>
                <a:latin typeface="+mn-lt"/>
                <a:ea typeface="+mn-ea"/>
                <a:cs typeface="+mn-cs"/>
              </a:rPr>
              <a:t> I would like to point out the</a:t>
            </a:r>
            <a:r>
              <a:rPr lang="en-US" sz="1200" kern="1200" dirty="0" smtClean="0">
                <a:solidFill>
                  <a:schemeClr val="tx1"/>
                </a:solidFill>
                <a:latin typeface="+mn-lt"/>
                <a:ea typeface="+mn-ea"/>
                <a:cs typeface="+mn-cs"/>
              </a:rPr>
              <a:t> </a:t>
            </a:r>
            <a:r>
              <a:rPr lang="en-US" baseline="0" dirty="0" smtClean="0"/>
              <a:t>Kai Spot Respiratory Rate Spot Check, which uses a </a:t>
            </a:r>
            <a:r>
              <a:rPr lang="en-US" baseline="0" dirty="0" err="1" smtClean="0"/>
              <a:t>doppler</a:t>
            </a:r>
            <a:r>
              <a:rPr lang="en-US" baseline="0" dirty="0" smtClean="0"/>
              <a:t> radar, and was made for triage, making it our direct competitor.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latin typeface="+mn-lt"/>
                <a:ea typeface="+mn-ea"/>
                <a:cs typeface="+mn-cs"/>
              </a:rPr>
              <a:t>However, overall,</a:t>
            </a:r>
            <a:r>
              <a:rPr lang="en-US" sz="1200" kern="1200" baseline="0" dirty="0" smtClean="0">
                <a:solidFill>
                  <a:schemeClr val="tx1"/>
                </a:solidFill>
                <a:latin typeface="+mn-lt"/>
                <a:ea typeface="+mn-ea"/>
                <a:cs typeface="+mn-cs"/>
              </a:rPr>
              <a:t> all of these devices including the Kai Spot Check</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are</a:t>
            </a:r>
            <a:r>
              <a:rPr lang="en-US" sz="1200" kern="1200" dirty="0" smtClean="0">
                <a:solidFill>
                  <a:schemeClr val="tx1"/>
                </a:solidFill>
                <a:latin typeface="+mn-lt"/>
                <a:ea typeface="+mn-ea"/>
                <a:cs typeface="+mn-cs"/>
              </a:rPr>
              <a:t> too bulky, too expensive, too invasive, and too complicated for nurses to set up in triage. Currently, there aren’t any respiratory rate devices being used in ED triage in hospitals around the country.</a:t>
            </a:r>
            <a:endParaRPr lang="en-US" b="1"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19</a:t>
            </a:fld>
            <a:endParaRPr lang="en-US"/>
          </a:p>
        </p:txBody>
      </p:sp>
    </p:spTree>
    <p:extLst>
      <p:ext uri="{BB962C8B-B14F-4D97-AF65-F5344CB8AC3E}">
        <p14:creationId xmlns:p14="http://schemas.microsoft.com/office/powerpoint/2010/main" val="3272233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20</a:t>
            </a:fld>
            <a:endParaRPr lang="en-US"/>
          </a:p>
        </p:txBody>
      </p:sp>
    </p:spTree>
    <p:extLst>
      <p:ext uri="{BB962C8B-B14F-4D97-AF65-F5344CB8AC3E}">
        <p14:creationId xmlns:p14="http://schemas.microsoft.com/office/powerpoint/2010/main" val="8944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Every year, 129.8 mill patients visit ED</a:t>
            </a:r>
            <a:r>
              <a:rPr lang="en-US" dirty="0" smtClean="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Define triage</a:t>
            </a:r>
            <a:r>
              <a:rPr lang="en-US" baseline="0" dirty="0" smtClean="0"/>
              <a:t> – purpose, how is it done (thru vitals assessment),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Mention how vitals are measured</a:t>
            </a:r>
            <a:r>
              <a:rPr lang="en-US" baseline="0" dirty="0" smtClean="0"/>
              <a:t> in triage to determine severity of patient’s condition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are focusing on respiratory rate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t>
            </a:r>
            <a:r>
              <a:rPr lang="en-US" sz="1200" kern="1200" dirty="0" smtClean="0">
                <a:solidFill>
                  <a:schemeClr val="tx1"/>
                </a:solidFill>
                <a:latin typeface="+mn-lt"/>
                <a:ea typeface="+mn-ea"/>
                <a:cs typeface="+mn-cs"/>
              </a:rPr>
              <a:t>First, you go through a fast-paced process called triage, where a nurse will take your 5 vitals,</a:t>
            </a:r>
            <a:r>
              <a:rPr lang="en-US" sz="1200" kern="1200" baseline="0" dirty="0" smtClean="0">
                <a:solidFill>
                  <a:schemeClr val="tx1"/>
                </a:solidFill>
                <a:latin typeface="+mn-lt"/>
                <a:ea typeface="+mn-ea"/>
                <a:cs typeface="+mn-cs"/>
              </a:rPr>
              <a:t> respiratory rate, pulse rate, O2 saturation, blood pressure, and temperature </a:t>
            </a:r>
            <a:r>
              <a:rPr lang="en-US" sz="1200" kern="1200" dirty="0" smtClean="0">
                <a:solidFill>
                  <a:schemeClr val="tx1"/>
                </a:solidFill>
                <a:latin typeface="+mn-lt"/>
                <a:ea typeface="+mn-ea"/>
                <a:cs typeface="+mn-cs"/>
              </a:rPr>
              <a:t>and ask you questions. Vitals are taken to determine the severity of the patient, and this process determines how quickly you’ll receive the appropriate care. As you might have noticed, respiratory rate was not measured by the nurse in this clip.</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0" dirty="0" smtClean="0"/>
          </a:p>
          <a:p>
            <a:r>
              <a:rPr lang="en-US" b="1" dirty="0" smtClean="0"/>
              <a:t>- By the end of this presentation, approximately</a:t>
            </a:r>
            <a:r>
              <a:rPr lang="en-US" b="1" baseline="0" dirty="0" smtClean="0"/>
              <a:t> 7000 patients will have visited the ED.</a:t>
            </a:r>
            <a:endParaRPr lang="en-US" b="1" dirty="0" smtClean="0"/>
          </a:p>
          <a:p>
            <a:endParaRPr lang="en-US" dirty="0" smtClean="0"/>
          </a:p>
          <a:p>
            <a:pPr marL="171450" indent="-171450">
              <a:buFontTx/>
              <a:buChar char="-"/>
            </a:pPr>
            <a:r>
              <a:rPr lang="en-US" baseline="0" dirty="0" smtClean="0">
                <a:solidFill>
                  <a:srgbClr val="FF0000"/>
                </a:solidFill>
              </a:rPr>
              <a:t>Disease states that cause changes in metabolic processes (too much CO2 = acidic, etc) are often manifested in change of the respiratory rate. </a:t>
            </a:r>
            <a:r>
              <a:rPr lang="en-US" sz="1200" b="0" i="0" kern="1200" dirty="0" smtClean="0">
                <a:solidFill>
                  <a:srgbClr val="FF0000"/>
                </a:solidFill>
                <a:effectLst/>
                <a:latin typeface="+mn-lt"/>
                <a:ea typeface="+mn-ea"/>
                <a:cs typeface="+mn-cs"/>
              </a:rPr>
              <a:t>Respiratory rate is clear indicator of </a:t>
            </a:r>
            <a:r>
              <a:rPr lang="en-US" sz="1200" b="0" i="0" kern="1200" dirty="0" err="1" smtClean="0">
                <a:solidFill>
                  <a:srgbClr val="FF0000"/>
                </a:solidFill>
                <a:effectLst/>
                <a:latin typeface="+mn-lt"/>
                <a:ea typeface="+mn-ea"/>
                <a:cs typeface="+mn-cs"/>
              </a:rPr>
              <a:t>acidotic</a:t>
            </a:r>
            <a:r>
              <a:rPr lang="en-US" sz="1200" b="0" i="0" kern="1200" dirty="0" smtClean="0">
                <a:solidFill>
                  <a:srgbClr val="FF0000"/>
                </a:solidFill>
                <a:effectLst/>
                <a:latin typeface="+mn-lt"/>
                <a:ea typeface="+mn-ea"/>
                <a:cs typeface="+mn-cs"/>
              </a:rPr>
              <a:t> states, as the main function of respiration is removal of CO</a:t>
            </a:r>
            <a:r>
              <a:rPr lang="en-US" sz="1200" b="0" i="0" kern="1200" baseline="-25000" dirty="0" smtClean="0">
                <a:solidFill>
                  <a:srgbClr val="FF0000"/>
                </a:solidFill>
                <a:effectLst/>
                <a:latin typeface="+mn-lt"/>
                <a:ea typeface="+mn-ea"/>
                <a:cs typeface="+mn-cs"/>
              </a:rPr>
              <a:t>2</a:t>
            </a:r>
            <a:r>
              <a:rPr lang="en-US" sz="1200" b="0" i="0" kern="1200" dirty="0" smtClean="0">
                <a:solidFill>
                  <a:srgbClr val="FF0000"/>
                </a:solidFill>
                <a:effectLst/>
                <a:latin typeface="+mn-lt"/>
                <a:ea typeface="+mn-ea"/>
                <a:cs typeface="+mn-cs"/>
              </a:rPr>
              <a:t> leaving bicarbonate base in circulation</a:t>
            </a:r>
          </a:p>
        </p:txBody>
      </p:sp>
      <p:sp>
        <p:nvSpPr>
          <p:cNvPr id="4" name="Slide Number Placeholder 3"/>
          <p:cNvSpPr>
            <a:spLocks noGrp="1"/>
          </p:cNvSpPr>
          <p:nvPr>
            <p:ph type="sldNum" sz="quarter" idx="10"/>
          </p:nvPr>
        </p:nvSpPr>
        <p:spPr/>
        <p:txBody>
          <a:bodyPr/>
          <a:lstStyle/>
          <a:p>
            <a:fld id="{F7F0FE7C-36C9-4DC6-9758-39DBB0A84864}" type="slidenum">
              <a:rPr lang="en-US" smtClean="0"/>
              <a:pPr/>
              <a:t>2</a:t>
            </a:fld>
            <a:endParaRPr lang="en-US"/>
          </a:p>
        </p:txBody>
      </p:sp>
    </p:spTree>
    <p:extLst>
      <p:ext uri="{BB962C8B-B14F-4D97-AF65-F5344CB8AC3E}">
        <p14:creationId xmlns:p14="http://schemas.microsoft.com/office/powerpoint/2010/main" val="3435370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come after</a:t>
            </a:r>
            <a:r>
              <a:rPr lang="en-US" baseline="0" dirty="0" smtClean="0"/>
              <a:t> we’ve actually made a prototype &amp; tested it</a:t>
            </a:r>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25</a:t>
            </a:fld>
            <a:endParaRPr lang="en-US"/>
          </a:p>
        </p:txBody>
      </p:sp>
    </p:spTree>
    <p:extLst>
      <p:ext uri="{BB962C8B-B14F-4D97-AF65-F5344CB8AC3E}">
        <p14:creationId xmlns:p14="http://schemas.microsoft.com/office/powerpoint/2010/main" val="321747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Respiratory rate can predict several conditions., The normal range for RR: 12-20 BPM, so anything above 20 breaths is tachypnea, and anything below is </a:t>
            </a:r>
            <a:r>
              <a:rPr lang="en-US" baseline="0" dirty="0" err="1" smtClean="0"/>
              <a:t>bradynpea</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Most importantly, it is most effective in predicting the onset of cardiac arrest.</a:t>
            </a:r>
          </a:p>
          <a:p>
            <a:endParaRPr lang="en-US" baseline="0" dirty="0" smtClean="0"/>
          </a:p>
          <a:p>
            <a:r>
              <a:rPr lang="en-US" baseline="0" dirty="0" smtClean="0"/>
              <a:t>Approximately 2000 cardiac arrests occur each day.</a:t>
            </a:r>
          </a:p>
          <a:p>
            <a:endParaRPr lang="en-US" baseline="0" dirty="0" smtClean="0"/>
          </a:p>
          <a:p>
            <a:r>
              <a:rPr lang="en-US" baseline="0" dirty="0" smtClean="0"/>
              <a:t>If necessary:</a:t>
            </a:r>
          </a:p>
          <a:p>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Sensitivity</a:t>
            </a:r>
            <a:r>
              <a:rPr lang="en-US" sz="1200" b="0" i="0" kern="1200" dirty="0" smtClean="0">
                <a:solidFill>
                  <a:schemeClr val="tx1"/>
                </a:solidFill>
                <a:effectLst/>
                <a:latin typeface="+mn-lt"/>
                <a:ea typeface="+mn-ea"/>
                <a:cs typeface="+mn-cs"/>
              </a:rPr>
              <a:t> (also called the </a:t>
            </a:r>
            <a:r>
              <a:rPr lang="en-US" sz="1200" b="0" i="1" kern="1200" dirty="0" smtClean="0">
                <a:solidFill>
                  <a:schemeClr val="tx1"/>
                </a:solidFill>
                <a:effectLst/>
                <a:latin typeface="+mn-lt"/>
                <a:ea typeface="+mn-ea"/>
                <a:cs typeface="+mn-cs"/>
              </a:rPr>
              <a:t>true positive rate</a:t>
            </a:r>
            <a:r>
              <a:rPr lang="en-US" sz="1200" b="0" i="0" kern="1200" dirty="0" smtClean="0">
                <a:solidFill>
                  <a:schemeClr val="tx1"/>
                </a:solidFill>
                <a:effectLst/>
                <a:latin typeface="+mn-lt"/>
                <a:ea typeface="+mn-ea"/>
                <a:cs typeface="+mn-cs"/>
              </a:rPr>
              <a:t>, or the </a:t>
            </a:r>
            <a:r>
              <a:rPr lang="en-US" sz="1200" b="1" i="0" u="none" strike="noStrike" kern="1200" dirty="0" smtClean="0">
                <a:solidFill>
                  <a:schemeClr val="tx1"/>
                </a:solidFill>
                <a:effectLst/>
                <a:latin typeface="+mn-lt"/>
                <a:ea typeface="+mn-ea"/>
                <a:cs typeface="+mn-cs"/>
                <a:hlinkClick r:id="rId3" tooltip="Precision and recall"/>
              </a:rPr>
              <a:t>recall rate</a:t>
            </a:r>
            <a:r>
              <a:rPr lang="en-US" sz="1200" b="0" i="0" kern="1200" dirty="0" smtClean="0">
                <a:solidFill>
                  <a:schemeClr val="tx1"/>
                </a:solidFill>
                <a:effectLst/>
                <a:latin typeface="+mn-lt"/>
                <a:ea typeface="+mn-ea"/>
                <a:cs typeface="+mn-cs"/>
              </a:rPr>
              <a:t> in some fields) measures the proportion of actual positives which are correctly identified as such (e.g. the percentage of sick people who are correctly identified as having the condition). </a:t>
            </a:r>
            <a:r>
              <a:rPr lang="en-US" sz="1200" b="1" i="0" kern="1200" dirty="0" smtClean="0">
                <a:solidFill>
                  <a:schemeClr val="tx1"/>
                </a:solidFill>
                <a:effectLst/>
                <a:latin typeface="+mn-lt"/>
                <a:ea typeface="+mn-ea"/>
                <a:cs typeface="+mn-cs"/>
              </a:rPr>
              <a:t>Specificity</a:t>
            </a:r>
            <a:r>
              <a:rPr lang="en-US" sz="1200" b="0" i="0" kern="1200" dirty="0" smtClean="0">
                <a:solidFill>
                  <a:schemeClr val="tx1"/>
                </a:solidFill>
                <a:effectLst/>
                <a:latin typeface="+mn-lt"/>
                <a:ea typeface="+mn-ea"/>
                <a:cs typeface="+mn-cs"/>
              </a:rPr>
              <a:t> (sometimes called the </a:t>
            </a:r>
            <a:r>
              <a:rPr lang="en-US" sz="1200" b="0" i="1" kern="1200" dirty="0" smtClean="0">
                <a:solidFill>
                  <a:schemeClr val="tx1"/>
                </a:solidFill>
                <a:effectLst/>
                <a:latin typeface="+mn-lt"/>
                <a:ea typeface="+mn-ea"/>
                <a:cs typeface="+mn-cs"/>
              </a:rPr>
              <a:t>true negative rate</a:t>
            </a:r>
            <a:r>
              <a:rPr lang="en-US" sz="1200" b="0" i="0" kern="1200" dirty="0" smtClean="0">
                <a:solidFill>
                  <a:schemeClr val="tx1"/>
                </a:solidFill>
                <a:effectLst/>
                <a:latin typeface="+mn-lt"/>
                <a:ea typeface="+mn-ea"/>
                <a:cs typeface="+mn-cs"/>
              </a:rPr>
              <a:t>) measures the proportion of negatives which are correctly identified as such (e.g. the percentage of healthy people who are correctly identified as not having the condition). </a:t>
            </a:r>
          </a:p>
          <a:p>
            <a:endParaRPr lang="en-US" sz="1200" b="0" i="0" kern="1200" baseline="0" dirty="0" smtClean="0">
              <a:solidFill>
                <a:schemeClr val="tx1"/>
              </a:solidFill>
              <a:effectLst/>
              <a:latin typeface="+mn-lt"/>
              <a:ea typeface="+mn-ea"/>
              <a:cs typeface="+mn-cs"/>
            </a:endParaRPr>
          </a:p>
          <a:p>
            <a:r>
              <a:rPr lang="en-US" baseline="0" dirty="0" smtClean="0"/>
              <a:t>RR has highest specificity and sensitivity of the 5 vitals</a:t>
            </a:r>
          </a:p>
        </p:txBody>
      </p:sp>
      <p:sp>
        <p:nvSpPr>
          <p:cNvPr id="4" name="Slide Number Placeholder 3"/>
          <p:cNvSpPr>
            <a:spLocks noGrp="1"/>
          </p:cNvSpPr>
          <p:nvPr>
            <p:ph type="sldNum" sz="quarter" idx="10"/>
          </p:nvPr>
        </p:nvSpPr>
        <p:spPr/>
        <p:txBody>
          <a:bodyPr/>
          <a:lstStyle/>
          <a:p>
            <a:fld id="{F7F0FE7C-36C9-4DC6-9758-39DBB0A84864}" type="slidenum">
              <a:rPr lang="en-US" smtClean="0"/>
              <a:pPr/>
              <a:t>3</a:t>
            </a:fld>
            <a:endParaRPr lang="en-US"/>
          </a:p>
        </p:txBody>
      </p:sp>
    </p:spTree>
    <p:extLst>
      <p:ext uri="{BB962C8B-B14F-4D97-AF65-F5344CB8AC3E}">
        <p14:creationId xmlns:p14="http://schemas.microsoft.com/office/powerpoint/2010/main" val="93503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hospitals</a:t>
            </a:r>
            <a:r>
              <a:rPr lang="en-US" baseline="0" dirty="0" smtClean="0"/>
              <a:t> utilize a triage workflow similar to the chart depicted here. PROBLEM :Patient who need appropriate care are not receiving it, clinical decision gets made on this information</a:t>
            </a:r>
            <a:endParaRPr lang="en-US" dirty="0" smtClean="0"/>
          </a:p>
          <a:p>
            <a:endParaRPr lang="en-US" dirty="0" smtClean="0"/>
          </a:p>
          <a:p>
            <a:r>
              <a:rPr lang="en-US" dirty="0" smtClean="0"/>
              <a:t>RR plays a big role in  </a:t>
            </a:r>
            <a:r>
              <a:rPr lang="en-US" baseline="0" dirty="0" smtClean="0">
                <a:sym typeface="Wingdings" panose="05000000000000000000" pitchFamily="2" charset="2"/>
              </a:rPr>
              <a:t>medical decision-making because it characterizes the severity of a patient’s case, where a 1 is most severe and 5 is  the least severe. With an accurate respiratory rate, a patient</a:t>
            </a:r>
            <a:r>
              <a:rPr lang="en-US" b="1" baseline="0" dirty="0" smtClean="0">
                <a:sym typeface="Wingdings" panose="05000000000000000000" pitchFamily="2" charset="2"/>
              </a:rPr>
              <a:t> could easily go from 3 (unspecified waiting time)  2 (immediate placement in hospital bed).</a:t>
            </a:r>
            <a:endParaRPr lang="en-US" b="1"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4</a:t>
            </a:fld>
            <a:endParaRPr lang="en-US"/>
          </a:p>
        </p:txBody>
      </p:sp>
    </p:spTree>
    <p:extLst>
      <p:ext uri="{BB962C8B-B14F-4D97-AF65-F5344CB8AC3E}">
        <p14:creationId xmlns:p14="http://schemas.microsoft.com/office/powerpoint/2010/main" val="377809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current standard of care, RR’s the only vital sign that’s measured </a:t>
            </a:r>
            <a:r>
              <a:rPr lang="en-US" sz="1200" b="1" i="1" kern="1200" dirty="0" smtClean="0">
                <a:solidFill>
                  <a:schemeClr val="tx1"/>
                </a:solidFill>
                <a:latin typeface="+mn-lt"/>
                <a:ea typeface="+mn-ea"/>
                <a:cs typeface="+mn-cs"/>
              </a:rPr>
              <a:t>manually</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triage, while all other vital</a:t>
            </a:r>
            <a:r>
              <a:rPr lang="en-US" sz="1200" kern="1200" baseline="0" dirty="0" smtClean="0">
                <a:solidFill>
                  <a:schemeClr val="tx1"/>
                </a:solidFill>
                <a:latin typeface="+mn-lt"/>
                <a:ea typeface="+mn-ea"/>
                <a:cs typeface="+mn-cs"/>
              </a:rPr>
              <a:t> signs are measured electronically. Nurses would spend approximately 30 seconds of visual observation in measuring respiratory rate, three minutes measuring all the vitals, and seven minutes altogether in handling a patient in triage.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Unfortunately, manual measurement slows down triage workflow. This causes visual estimation from prior experience to occur, and as a result: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Unfortunately, because triage is such a fast pace process, and because they need to accommodate a large number of patients, nurses don’t have the time to this, as the guidelines  causing visual estimation from prior experience to occurs. As a result,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reason that there is visual estimation, is that nurses are so use to taking respiratory rate manually, that they feel like they can recognize what 16 breaths per minute looks like, when they really don’t.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F7F0FE7C-36C9-4DC6-9758-39DBB0A84864}" type="slidenum">
              <a:rPr lang="en-US" smtClean="0"/>
              <a:pPr/>
              <a:t>5</a:t>
            </a:fld>
            <a:endParaRPr lang="en-US"/>
          </a:p>
        </p:txBody>
      </p:sp>
    </p:spTree>
    <p:extLst>
      <p:ext uri="{BB962C8B-B14F-4D97-AF65-F5344CB8AC3E}">
        <p14:creationId xmlns:p14="http://schemas.microsoft.com/office/powerpoint/2010/main" val="173910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smtClean="0">
                <a:solidFill>
                  <a:schemeClr val="tx1"/>
                </a:solidFill>
                <a:latin typeface="+mn-lt"/>
                <a:ea typeface="+mn-ea"/>
                <a:cs typeface="+mn-cs"/>
              </a:rPr>
              <a:t>SOURCE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interprovider</a:t>
            </a:r>
            <a:r>
              <a:rPr lang="en-US" sz="1200" kern="1200" baseline="0" dirty="0" smtClean="0">
                <a:solidFill>
                  <a:schemeClr val="tx1"/>
                </a:solidFill>
                <a:latin typeface="+mn-lt"/>
                <a:ea typeface="+mn-ea"/>
                <a:cs typeface="+mn-cs"/>
              </a:rPr>
              <a:t> variability”, inconsistent measurement between nurses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a result, respiratory rate is rarely measured accurately, if at all. </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graphs above is a Bland Altman Test, which is used to compare a new or existing measurement technique against a gold standard. In the first plot, the gold standard, which would be the actual respiratory rate, is measured against the respiratory rate recorded by the nurses. As you can see from the graph, nurse measurements cluster around 16 to 18 breaths per minute, which falls in the normal range. This test demonstrates that there is </a:t>
            </a:r>
            <a:r>
              <a:rPr lang="en-US" sz="1200" kern="1200" baseline="0" dirty="0" err="1" smtClean="0">
                <a:solidFill>
                  <a:schemeClr val="tx1"/>
                </a:solidFill>
                <a:latin typeface="+mn-lt"/>
                <a:ea typeface="+mn-ea"/>
                <a:cs typeface="+mn-cs"/>
              </a:rPr>
              <a:t>interprovider</a:t>
            </a:r>
            <a:r>
              <a:rPr lang="en-US" sz="1200" kern="1200" baseline="0" dirty="0" smtClean="0">
                <a:solidFill>
                  <a:schemeClr val="tx1"/>
                </a:solidFill>
                <a:latin typeface="+mn-lt"/>
                <a:ea typeface="+mn-ea"/>
                <a:cs typeface="+mn-cs"/>
              </a:rPr>
              <a:t> variability in the current standard of care, as nurses are inconsistently measuring respiratory rate. For example, this patient here, his/her actual respiratory rate was 30 BPM, but the respiratory rate recorded by the nurse was 16, placing that person in danger in not the appropriate care, as they could have a possible </a:t>
            </a:r>
            <a:r>
              <a:rPr lang="en-US" sz="1200" kern="1200" baseline="0" dirty="0" err="1" smtClean="0">
                <a:solidFill>
                  <a:schemeClr val="tx1"/>
                </a:solidFill>
                <a:latin typeface="+mn-lt"/>
                <a:ea typeface="+mn-ea"/>
                <a:cs typeface="+mn-cs"/>
              </a:rPr>
              <a:t>bradypnic</a:t>
            </a:r>
            <a:r>
              <a:rPr lang="en-US" sz="1200" kern="1200" baseline="0" dirty="0" smtClean="0">
                <a:solidFill>
                  <a:schemeClr val="tx1"/>
                </a:solidFill>
                <a:latin typeface="+mn-lt"/>
                <a:ea typeface="+mn-ea"/>
                <a:cs typeface="+mn-cs"/>
              </a:rPr>
              <a:t> condition. In the second plot, the actual respiratory rate is compared against existing technology, The </a:t>
            </a:r>
            <a:r>
              <a:rPr lang="en-US" sz="1200" kern="1200" baseline="0" dirty="0" err="1" smtClean="0">
                <a:solidFill>
                  <a:schemeClr val="tx1"/>
                </a:solidFill>
                <a:latin typeface="+mn-lt"/>
                <a:ea typeface="+mn-ea"/>
                <a:cs typeface="+mn-cs"/>
              </a:rPr>
              <a:t>BioHarness</a:t>
            </a:r>
            <a:r>
              <a:rPr lang="en-US" sz="1200" kern="1200" baseline="0" dirty="0" smtClean="0">
                <a:solidFill>
                  <a:schemeClr val="tx1"/>
                </a:solidFill>
                <a:latin typeface="+mn-lt"/>
                <a:ea typeface="+mn-ea"/>
                <a:cs typeface="+mn-cs"/>
              </a:rPr>
              <a:t>, which electronically measures RR. As you can see from the graph, the </a:t>
            </a:r>
            <a:r>
              <a:rPr lang="en-US" sz="1200" kern="1200" baseline="0" dirty="0" err="1" smtClean="0">
                <a:solidFill>
                  <a:schemeClr val="tx1"/>
                </a:solidFill>
                <a:latin typeface="+mn-lt"/>
                <a:ea typeface="+mn-ea"/>
                <a:cs typeface="+mn-cs"/>
              </a:rPr>
              <a:t>Bioharness</a:t>
            </a:r>
            <a:r>
              <a:rPr lang="en-US" sz="1200" kern="1200" baseline="0" dirty="0" smtClean="0">
                <a:solidFill>
                  <a:schemeClr val="tx1"/>
                </a:solidFill>
                <a:latin typeface="+mn-lt"/>
                <a:ea typeface="+mn-ea"/>
                <a:cs typeface="+mn-cs"/>
              </a:rPr>
              <a:t> measurements correlate very well with actual measurements, and does a much better job at predicting respiratory rate </a:t>
            </a:r>
          </a:p>
          <a:p>
            <a:endParaRPr lang="en-US" sz="1200" kern="1200" baseline="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F7F0FE7C-36C9-4DC6-9758-39DBB0A84864}" type="slidenum">
              <a:rPr lang="en-US" smtClean="0"/>
              <a:pPr/>
              <a:t>6</a:t>
            </a:fld>
            <a:endParaRPr lang="en-US"/>
          </a:p>
        </p:txBody>
      </p:sp>
    </p:spTree>
    <p:extLst>
      <p:ext uri="{BB962C8B-B14F-4D97-AF65-F5344CB8AC3E}">
        <p14:creationId xmlns:p14="http://schemas.microsoft.com/office/powerpoint/2010/main" val="193752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speaking with nurses… we realized that most nurses, and even some</a:t>
            </a:r>
            <a:r>
              <a:rPr lang="en-US" baseline="0" dirty="0" smtClean="0"/>
              <a:t> doctors, don’t realize the importance of RR. Because nurses feel that RR is not important, they tend to arbitrary pick values that fall in the normal range, as you saw </a:t>
            </a:r>
            <a:r>
              <a:rPr lang="en-US" baseline="0" dirty="0" err="1" smtClean="0"/>
              <a:t>earlier.l</a:t>
            </a:r>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7</a:t>
            </a:fld>
            <a:endParaRPr lang="en-US"/>
          </a:p>
        </p:txBody>
      </p:sp>
    </p:spTree>
    <p:extLst>
      <p:ext uri="{BB962C8B-B14F-4D97-AF65-F5344CB8AC3E}">
        <p14:creationId xmlns:p14="http://schemas.microsoft.com/office/powerpoint/2010/main" val="131180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address the needs of nurses, doctors, and patients, we created a list of these goals:</a:t>
            </a:r>
          </a:p>
          <a:p>
            <a:r>
              <a:rPr lang="en-US" sz="1200" kern="1200" dirty="0" smtClean="0">
                <a:solidFill>
                  <a:schemeClr val="tx1"/>
                </a:solidFill>
                <a:latin typeface="+mn-lt"/>
                <a:ea typeface="+mn-ea"/>
                <a:cs typeface="+mn-cs"/>
              </a:rPr>
              <a:t>- We</a:t>
            </a:r>
            <a:r>
              <a:rPr lang="en-US" sz="1200" kern="1200" baseline="0" dirty="0" smtClean="0">
                <a:solidFill>
                  <a:schemeClr val="tx1"/>
                </a:solidFill>
                <a:latin typeface="+mn-lt"/>
                <a:ea typeface="+mn-ea"/>
                <a:cs typeface="+mn-cs"/>
              </a:rPr>
              <a:t> plan on measuring RR under 15 seconds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our device intuitive</a:t>
            </a:r>
            <a:r>
              <a:rPr lang="en-US" sz="1200" kern="1200" baseline="0" dirty="0" smtClean="0">
                <a:solidFill>
                  <a:schemeClr val="tx1"/>
                </a:solidFill>
                <a:latin typeface="+mn-lt"/>
                <a:ea typeface="+mn-ea"/>
                <a:cs typeface="+mn-cs"/>
              </a:rPr>
              <a:t> for nurses to use</a:t>
            </a:r>
            <a:endParaRPr lang="en-US" sz="1200" kern="1200" dirty="0" smtClean="0">
              <a:solidFill>
                <a:schemeClr val="tx1"/>
              </a:solidFill>
              <a:latin typeface="+mn-lt"/>
              <a:ea typeface="+mn-ea"/>
              <a:cs typeface="+mn-cs"/>
            </a:endParaRPr>
          </a:p>
          <a:p>
            <a:pPr>
              <a:buFontTx/>
              <a:buChar char="-"/>
            </a:pPr>
            <a:r>
              <a:rPr lang="en-US" sz="1200" kern="1200" dirty="0" smtClean="0">
                <a:solidFill>
                  <a:schemeClr val="tx1"/>
                </a:solidFill>
                <a:latin typeface="+mn-lt"/>
                <a:ea typeface="+mn-ea"/>
                <a:cs typeface="+mn-cs"/>
              </a:rPr>
              <a:t>The accuracy of our measurement</a:t>
            </a:r>
            <a:r>
              <a:rPr lang="en-US" sz="1200" kern="1200" baseline="0" dirty="0" smtClean="0">
                <a:solidFill>
                  <a:schemeClr val="tx1"/>
                </a:solidFill>
                <a:latin typeface="+mn-lt"/>
                <a:ea typeface="+mn-ea"/>
                <a:cs typeface="+mn-cs"/>
              </a:rPr>
              <a:t> device should be within a plus or minus two breaths per minute confidence interval</a:t>
            </a:r>
          </a:p>
          <a:p>
            <a:pPr>
              <a:buFontTx/>
              <a:buChar cha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Some constraints we were given were that if our device ended up being contact-based, it had to be disposable, and the total time for our device to measure respiratory rate had to be under 180 seconds. The latter constraint is not a problem since we plan on doing it under 15 seconds.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Overall, in order to detect the onset of certain illnesses earlier and to improve medical decision making, our device</a:t>
            </a:r>
            <a:r>
              <a:rPr lang="en-US" sz="1200" kern="1200" baseline="0" dirty="0" smtClean="0">
                <a:solidFill>
                  <a:schemeClr val="tx1"/>
                </a:solidFill>
                <a:latin typeface="+mn-lt"/>
                <a:ea typeface="+mn-ea"/>
                <a:cs typeface="+mn-cs"/>
              </a:rPr>
              <a:t> needs to quickly and reliably measure respiratory rate in ED triage.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F0FE7C-36C9-4DC6-9758-39DBB0A84864}" type="slidenum">
              <a:rPr lang="en-US" smtClean="0"/>
              <a:pPr/>
              <a:t>8</a:t>
            </a:fld>
            <a:endParaRPr lang="en-US"/>
          </a:p>
        </p:txBody>
      </p:sp>
    </p:spTree>
    <p:extLst>
      <p:ext uri="{BB962C8B-B14F-4D97-AF65-F5344CB8AC3E}">
        <p14:creationId xmlns:p14="http://schemas.microsoft.com/office/powerpoint/2010/main" val="101047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t>
            </a:r>
            <a:r>
              <a:rPr lang="en-US" sz="1200" kern="1200" dirty="0" smtClean="0">
                <a:solidFill>
                  <a:schemeClr val="tx1"/>
                </a:solidFill>
                <a:latin typeface="+mn-lt"/>
                <a:ea typeface="+mn-ea"/>
                <a:cs typeface="+mn-cs"/>
              </a:rPr>
              <a:t>solve the RR measurement problem, we made a simple, reusable device that can be quickly clipped to the patient’s clothing (Figure 1),</a:t>
            </a:r>
            <a:r>
              <a:rPr lang="en-US" sz="1200" kern="1200" baseline="0" dirty="0" smtClean="0">
                <a:solidFill>
                  <a:schemeClr val="tx1"/>
                </a:solidFill>
                <a:latin typeface="+mn-lt"/>
                <a:ea typeface="+mn-ea"/>
                <a:cs typeface="+mn-cs"/>
              </a:rPr>
              <a:t> and it measures </a:t>
            </a:r>
            <a:r>
              <a:rPr lang="en-US" sz="1200" kern="1200" dirty="0" smtClean="0">
                <a:solidFill>
                  <a:schemeClr val="tx1"/>
                </a:solidFill>
                <a:latin typeface="+mn-lt"/>
                <a:ea typeface="+mn-ea"/>
                <a:cs typeface="+mn-cs"/>
              </a:rPr>
              <a:t>RR with an accuracy of ±2 </a:t>
            </a:r>
            <a:r>
              <a:rPr lang="en-US" sz="1200" kern="1200" dirty="0" err="1" smtClean="0">
                <a:solidFill>
                  <a:schemeClr val="tx1"/>
                </a:solidFill>
                <a:latin typeface="+mn-lt"/>
                <a:ea typeface="+mn-ea"/>
                <a:cs typeface="+mn-cs"/>
              </a:rPr>
              <a:t>bpm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Respirage’s</a:t>
            </a:r>
            <a:r>
              <a:rPr lang="en-US" sz="1200" kern="1200" dirty="0" smtClean="0">
                <a:solidFill>
                  <a:schemeClr val="tx1"/>
                </a:solidFill>
                <a:latin typeface="+mn-lt"/>
                <a:ea typeface="+mn-ea"/>
                <a:cs typeface="+mn-cs"/>
              </a:rPr>
              <a:t> combination of speed, ease of use, and comfort, as well as its ultimate reduction of downstream healthcare costs makes it ideal for use by triage nurses in the ED.</a:t>
            </a:r>
            <a:endParaRPr lang="en-US" dirty="0"/>
          </a:p>
        </p:txBody>
      </p:sp>
      <p:sp>
        <p:nvSpPr>
          <p:cNvPr id="4" name="Slide Number Placeholder 3"/>
          <p:cNvSpPr>
            <a:spLocks noGrp="1"/>
          </p:cNvSpPr>
          <p:nvPr>
            <p:ph type="sldNum" sz="quarter" idx="10"/>
          </p:nvPr>
        </p:nvSpPr>
        <p:spPr/>
        <p:txBody>
          <a:bodyPr/>
          <a:lstStyle/>
          <a:p>
            <a:fld id="{F7F0FE7C-36C9-4DC6-9758-39DBB0A84864}" type="slidenum">
              <a:rPr lang="en-US" smtClean="0"/>
              <a:pPr/>
              <a:t>9</a:t>
            </a:fld>
            <a:endParaRPr lang="en-US"/>
          </a:p>
        </p:txBody>
      </p:sp>
    </p:spTree>
    <p:extLst>
      <p:ext uri="{BB962C8B-B14F-4D97-AF65-F5344CB8AC3E}">
        <p14:creationId xmlns:p14="http://schemas.microsoft.com/office/powerpoint/2010/main" val="177215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C3B721-C0CD-4CE0-A9DA-54B9A25C05BB}" type="datetimeFigureOut">
              <a:rPr lang="en-US" smtClean="0"/>
              <a:pPr/>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2900153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C3B721-C0CD-4CE0-A9DA-54B9A25C05BB}" type="datetimeFigureOut">
              <a:rPr lang="en-US" smtClean="0"/>
              <a:pPr/>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22477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C3B721-C0CD-4CE0-A9DA-54B9A25C05BB}" type="datetimeFigureOut">
              <a:rPr lang="en-US" smtClean="0"/>
              <a:pPr/>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182925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C3B721-C0CD-4CE0-A9DA-54B9A25C05BB}" type="datetimeFigureOut">
              <a:rPr lang="en-US" smtClean="0"/>
              <a:pPr/>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12299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3B721-C0CD-4CE0-A9DA-54B9A25C05BB}" type="datetimeFigureOut">
              <a:rPr lang="en-US" smtClean="0"/>
              <a:pPr/>
              <a:t>5/3/2014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393060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C3B721-C0CD-4CE0-A9DA-54B9A25C05BB}" type="datetimeFigureOut">
              <a:rPr lang="en-US" smtClean="0"/>
              <a:pPr/>
              <a:t>5/3/2014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233007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C3B721-C0CD-4CE0-A9DA-54B9A25C05BB}" type="datetimeFigureOut">
              <a:rPr lang="en-US" smtClean="0"/>
              <a:pPr/>
              <a:t>5/3/2014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380326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C3B721-C0CD-4CE0-A9DA-54B9A25C05BB}" type="datetimeFigureOut">
              <a:rPr lang="en-US" smtClean="0"/>
              <a:pPr/>
              <a:t>5/3/2014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146067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3B721-C0CD-4CE0-A9DA-54B9A25C05BB}" type="datetimeFigureOut">
              <a:rPr lang="en-US" smtClean="0"/>
              <a:pPr/>
              <a:t>5/3/2014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202168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3B721-C0CD-4CE0-A9DA-54B9A25C05BB}" type="datetimeFigureOut">
              <a:rPr lang="en-US" smtClean="0"/>
              <a:pPr/>
              <a:t>5/3/2014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23090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3B721-C0CD-4CE0-A9DA-54B9A25C05BB}" type="datetimeFigureOut">
              <a:rPr lang="en-US" smtClean="0"/>
              <a:pPr/>
              <a:t>5/3/2014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69FD8-DC44-4985-8C3F-CF9D2C2EB2C2}" type="slidenum">
              <a:rPr lang="en-US" smtClean="0"/>
              <a:pPr/>
              <a:t>‹#›</a:t>
            </a:fld>
            <a:endParaRPr lang="en-US"/>
          </a:p>
        </p:txBody>
      </p:sp>
    </p:spTree>
    <p:extLst>
      <p:ext uri="{BB962C8B-B14F-4D97-AF65-F5344CB8AC3E}">
        <p14:creationId xmlns:p14="http://schemas.microsoft.com/office/powerpoint/2010/main" val="219109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69000">
              <a:schemeClr val="bg1">
                <a:lumMod val="54000"/>
                <a:lumOff val="46000"/>
              </a:schemeClr>
            </a:gs>
            <a:gs pos="100000">
              <a:schemeClr val="accent1">
                <a:lumMod val="34000"/>
                <a:lumOff val="66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C3B721-C0CD-4CE0-A9DA-54B9A25C05BB}" type="datetimeFigureOut">
              <a:rPr lang="en-US" smtClean="0"/>
              <a:pPr/>
              <a:t>5/3/2014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DF69FD8-DC44-4985-8C3F-CF9D2C2EB2C2}" type="slidenum">
              <a:rPr lang="en-US" smtClean="0"/>
              <a:pPr/>
              <a:t>‹#›</a:t>
            </a:fld>
            <a:endParaRPr lang="en-US"/>
          </a:p>
        </p:txBody>
      </p:sp>
    </p:spTree>
    <p:extLst>
      <p:ext uri="{BB962C8B-B14F-4D97-AF65-F5344CB8AC3E}">
        <p14:creationId xmlns:p14="http://schemas.microsoft.com/office/powerpoint/2010/main" val="1773039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5.xml"/><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slide" Target="slide31.xml"/><Relationship Id="rId17" Type="http://schemas.openxmlformats.org/officeDocument/2006/relationships/comments" Target="../comments/comment3.xml"/><Relationship Id="rId2" Type="http://schemas.openxmlformats.org/officeDocument/2006/relationships/slide" Target="slide2.xml"/><Relationship Id="rId16" Type="http://schemas.openxmlformats.org/officeDocument/2006/relationships/slide" Target="slide24.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26.xml"/><Relationship Id="rId5" Type="http://schemas.openxmlformats.org/officeDocument/2006/relationships/slide" Target="slide12.xml"/><Relationship Id="rId1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8.xml"/><Relationship Id="rId9" Type="http://schemas.openxmlformats.org/officeDocument/2006/relationships/slide" Target="slide20.xml"/><Relationship Id="rId14" Type="http://schemas.openxmlformats.org/officeDocument/2006/relationships/slide" Target="slide3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hlbi.nih.gov/health/health-topics/topics/hlw/system.html" TargetMode="External"/><Relationship Id="rId2" Type="http://schemas.openxmlformats.org/officeDocument/2006/relationships/hyperlink" Target="http://www.swhealthcaresystem.com/hospital-services/trauma-car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04800" y="271046"/>
            <a:ext cx="1435197" cy="338554"/>
          </a:xfrm>
          <a:prstGeom prst="rect">
            <a:avLst/>
          </a:prstGeom>
          <a:solidFill>
            <a:schemeClr val="accent1">
              <a:lumMod val="50000"/>
            </a:schemeClr>
          </a:solidFill>
        </p:spPr>
        <p:txBody>
          <a:bodyPr wrap="square" rtlCol="0">
            <a:spAutoFit/>
          </a:bodyPr>
          <a:lstStyle/>
          <a:p>
            <a:pPr algn="ctr"/>
            <a:r>
              <a:rPr lang="en-US" sz="1600" b="1" dirty="0" smtClean="0">
                <a:solidFill>
                  <a:schemeClr val="bg2"/>
                </a:solidFill>
                <a:latin typeface="Calibri" panose="020F0502020204030204" pitchFamily="34" charset="0"/>
              </a:rPr>
              <a:t>Design Team 7</a:t>
            </a:r>
            <a:endParaRPr lang="en-US" sz="1600" b="1" dirty="0">
              <a:solidFill>
                <a:schemeClr val="bg2"/>
              </a:solidFill>
              <a:latin typeface="Calibri" panose="020F0502020204030204" pitchFamily="34" charset="0"/>
            </a:endParaRPr>
          </a:p>
        </p:txBody>
      </p:sp>
      <p:sp>
        <p:nvSpPr>
          <p:cNvPr id="24" name="TextBox 23"/>
          <p:cNvSpPr txBox="1"/>
          <p:nvPr/>
        </p:nvSpPr>
        <p:spPr>
          <a:xfrm>
            <a:off x="0" y="1897380"/>
            <a:ext cx="9144000" cy="369332"/>
          </a:xfrm>
          <a:prstGeom prst="rect">
            <a:avLst/>
          </a:prstGeom>
          <a:solidFill>
            <a:schemeClr val="accent1">
              <a:lumMod val="60000"/>
              <a:lumOff val="40000"/>
            </a:schemeClr>
          </a:solidFill>
        </p:spPr>
        <p:txBody>
          <a:bodyPr wrap="square" rtlCol="0">
            <a:spAutoFit/>
          </a:bodyPr>
          <a:lstStyle/>
          <a:p>
            <a:endParaRPr lang="en-US" dirty="0">
              <a:latin typeface="Calibri Light" panose="020F0302020204030204" pitchFamily="34" charset="0"/>
            </a:endParaRPr>
          </a:p>
        </p:txBody>
      </p:sp>
      <p:sp>
        <p:nvSpPr>
          <p:cNvPr id="25" name="Subtitle 2"/>
          <p:cNvSpPr>
            <a:spLocks noGrp="1"/>
          </p:cNvSpPr>
          <p:nvPr>
            <p:ph type="subTitle" idx="1"/>
          </p:nvPr>
        </p:nvSpPr>
        <p:spPr>
          <a:xfrm>
            <a:off x="230048" y="5649686"/>
            <a:ext cx="4341952" cy="903514"/>
          </a:xfrm>
        </p:spPr>
        <p:txBody>
          <a:bodyPr>
            <a:noAutofit/>
          </a:bodyPr>
          <a:lstStyle/>
          <a:p>
            <a:pPr>
              <a:spcBef>
                <a:spcPts val="0"/>
              </a:spcBef>
            </a:pPr>
            <a:r>
              <a:rPr lang="en-US" sz="1400" dirty="0" smtClean="0">
                <a:solidFill>
                  <a:schemeClr val="tx1"/>
                </a:solidFill>
                <a:latin typeface="Calibri Light" panose="020F0302020204030204" pitchFamily="34" charset="0"/>
              </a:rPr>
              <a:t>Richard Chen, </a:t>
            </a:r>
            <a:r>
              <a:rPr lang="en-US" sz="1400" dirty="0" err="1" smtClean="0">
                <a:solidFill>
                  <a:schemeClr val="tx1"/>
                </a:solidFill>
                <a:latin typeface="Calibri Light" panose="020F0302020204030204" pitchFamily="34" charset="0"/>
              </a:rPr>
              <a:t>Phani</a:t>
            </a:r>
            <a:r>
              <a:rPr lang="en-US" sz="1400" dirty="0" smtClean="0">
                <a:solidFill>
                  <a:schemeClr val="tx1"/>
                </a:solidFill>
                <a:latin typeface="Calibri Light" panose="020F0302020204030204" pitchFamily="34" charset="0"/>
              </a:rPr>
              <a:t> </a:t>
            </a:r>
            <a:r>
              <a:rPr lang="en-US" sz="1400" dirty="0" err="1" smtClean="0">
                <a:solidFill>
                  <a:schemeClr val="tx1"/>
                </a:solidFill>
                <a:latin typeface="Calibri Light" panose="020F0302020204030204" pitchFamily="34" charset="0"/>
              </a:rPr>
              <a:t>Gaddipati</a:t>
            </a:r>
            <a:r>
              <a:rPr lang="en-US" sz="1400" dirty="0" smtClean="0">
                <a:solidFill>
                  <a:schemeClr val="tx1"/>
                </a:solidFill>
                <a:latin typeface="Calibri Light" panose="020F0302020204030204" pitchFamily="34" charset="0"/>
              </a:rPr>
              <a:t>, </a:t>
            </a:r>
          </a:p>
          <a:p>
            <a:pPr>
              <a:spcBef>
                <a:spcPts val="0"/>
              </a:spcBef>
            </a:pPr>
            <a:r>
              <a:rPr lang="en-US" sz="1400" dirty="0" err="1" smtClean="0">
                <a:solidFill>
                  <a:schemeClr val="tx1"/>
                </a:solidFill>
                <a:latin typeface="Calibri Light" panose="020F0302020204030204" pitchFamily="34" charset="0"/>
              </a:rPr>
              <a:t>Shohini</a:t>
            </a:r>
            <a:r>
              <a:rPr lang="en-US" sz="1400" dirty="0" smtClean="0">
                <a:solidFill>
                  <a:schemeClr val="tx1"/>
                </a:solidFill>
                <a:latin typeface="Calibri Light" panose="020F0302020204030204" pitchFamily="34" charset="0"/>
              </a:rPr>
              <a:t> Ghosh, Alexia </a:t>
            </a:r>
            <a:r>
              <a:rPr lang="en-US" sz="1400" dirty="0" err="1" smtClean="0">
                <a:solidFill>
                  <a:schemeClr val="tx1"/>
                </a:solidFill>
                <a:latin typeface="Calibri Light" panose="020F0302020204030204" pitchFamily="34" charset="0"/>
              </a:rPr>
              <a:t>Haralambous</a:t>
            </a:r>
            <a:r>
              <a:rPr lang="en-US" sz="1400" dirty="0" smtClean="0">
                <a:solidFill>
                  <a:schemeClr val="tx1"/>
                </a:solidFill>
                <a:latin typeface="Calibri Light" panose="020F0302020204030204" pitchFamily="34" charset="0"/>
              </a:rPr>
              <a:t>, Bryan </a:t>
            </a:r>
            <a:r>
              <a:rPr lang="en-US" sz="1400" dirty="0" err="1" smtClean="0">
                <a:solidFill>
                  <a:schemeClr val="tx1"/>
                </a:solidFill>
                <a:latin typeface="Calibri Light" panose="020F0302020204030204" pitchFamily="34" charset="0"/>
              </a:rPr>
              <a:t>Kuo</a:t>
            </a:r>
            <a:r>
              <a:rPr lang="en-US" sz="1400" dirty="0" smtClean="0">
                <a:solidFill>
                  <a:schemeClr val="tx1"/>
                </a:solidFill>
                <a:latin typeface="Calibri Light" panose="020F0302020204030204" pitchFamily="34" charset="0"/>
              </a:rPr>
              <a:t>, </a:t>
            </a:r>
          </a:p>
          <a:p>
            <a:pPr>
              <a:spcBef>
                <a:spcPts val="0"/>
              </a:spcBef>
            </a:pPr>
            <a:r>
              <a:rPr lang="en-US" sz="1400" dirty="0" smtClean="0">
                <a:solidFill>
                  <a:schemeClr val="tx1"/>
                </a:solidFill>
                <a:latin typeface="Calibri Light" panose="020F0302020204030204" pitchFamily="34" charset="0"/>
              </a:rPr>
              <a:t>Katrina Lee, Alex Mullen, Corby </a:t>
            </a:r>
            <a:r>
              <a:rPr lang="en-US" sz="1400" dirty="0" err="1" smtClean="0">
                <a:solidFill>
                  <a:schemeClr val="tx1"/>
                </a:solidFill>
                <a:latin typeface="Calibri Light" panose="020F0302020204030204" pitchFamily="34" charset="0"/>
              </a:rPr>
              <a:t>Rosset</a:t>
            </a:r>
            <a:endParaRPr lang="en-US" sz="1400" dirty="0" smtClean="0">
              <a:solidFill>
                <a:schemeClr val="tx1"/>
              </a:solidFill>
              <a:latin typeface="Calibri Light" panose="020F0302020204030204" pitchFamily="34" charset="0"/>
            </a:endParaRPr>
          </a:p>
          <a:p>
            <a:pPr algn="l">
              <a:spcBef>
                <a:spcPts val="0"/>
              </a:spcBef>
            </a:pPr>
            <a:endParaRPr lang="en-US" sz="1400" dirty="0" smtClean="0">
              <a:solidFill>
                <a:schemeClr val="tx1"/>
              </a:solidFill>
              <a:latin typeface="Calibri Light" panose="020F0302020204030204" pitchFamily="34" charset="0"/>
            </a:endParaRPr>
          </a:p>
          <a:p>
            <a:pPr>
              <a:spcBef>
                <a:spcPts val="0"/>
              </a:spcBef>
            </a:pPr>
            <a:r>
              <a:rPr lang="en-US" sz="1400" b="1" dirty="0" smtClean="0">
                <a:solidFill>
                  <a:schemeClr val="tx1"/>
                </a:solidFill>
                <a:latin typeface="Calibri Light" panose="020F0302020204030204" pitchFamily="34" charset="0"/>
              </a:rPr>
              <a:t>Clinical Advisors</a:t>
            </a:r>
            <a:r>
              <a:rPr lang="en-US" sz="1400" dirty="0" smtClean="0">
                <a:solidFill>
                  <a:schemeClr val="tx1"/>
                </a:solidFill>
                <a:latin typeface="Calibri Light" panose="020F0302020204030204" pitchFamily="34" charset="0"/>
              </a:rPr>
              <a:t>: </a:t>
            </a:r>
            <a:r>
              <a:rPr lang="en-US" sz="1400" dirty="0">
                <a:solidFill>
                  <a:schemeClr val="tx1"/>
                </a:solidFill>
                <a:latin typeface="Calibri Light" panose="020F0302020204030204" pitchFamily="34" charset="0"/>
              </a:rPr>
              <a:t>Dr. </a:t>
            </a:r>
            <a:r>
              <a:rPr lang="en-US" sz="1400" dirty="0" err="1">
                <a:solidFill>
                  <a:schemeClr val="tx1"/>
                </a:solidFill>
                <a:latin typeface="Calibri Light" panose="020F0302020204030204" pitchFamily="34" charset="0"/>
              </a:rPr>
              <a:t>Edbert</a:t>
            </a:r>
            <a:r>
              <a:rPr lang="en-US" sz="1400" dirty="0">
                <a:solidFill>
                  <a:schemeClr val="tx1"/>
                </a:solidFill>
                <a:latin typeface="Calibri Light" panose="020F0302020204030204" pitchFamily="34" charset="0"/>
              </a:rPr>
              <a:t> Hsu &amp; Dr. Samuel Yang</a:t>
            </a:r>
          </a:p>
          <a:p>
            <a:pPr algn="l">
              <a:spcBef>
                <a:spcPts val="0"/>
              </a:spcBef>
            </a:pPr>
            <a:endParaRPr lang="en-US" sz="1200" dirty="0">
              <a:solidFill>
                <a:schemeClr val="tx1"/>
              </a:solidFill>
              <a:latin typeface="Calibri Light" panose="020F0302020204030204" pitchFamily="34" charset="0"/>
            </a:endParaRPr>
          </a:p>
        </p:txBody>
      </p:sp>
      <p:pic>
        <p:nvPicPr>
          <p:cNvPr id="26" name="Picture 25" descr="http://www.jhumhealth.org/sites/gmi.k4health.org/files/cbi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925" y="5782060"/>
            <a:ext cx="2074675" cy="760254"/>
          </a:xfrm>
          <a:prstGeom prst="rect">
            <a:avLst/>
          </a:prstGeom>
          <a:noFill/>
          <a:ln>
            <a:noFill/>
          </a:ln>
        </p:spPr>
      </p:pic>
      <p:sp>
        <p:nvSpPr>
          <p:cNvPr id="27" name="Title 1"/>
          <p:cNvSpPr txBox="1">
            <a:spLocks/>
          </p:cNvSpPr>
          <p:nvPr/>
        </p:nvSpPr>
        <p:spPr>
          <a:xfrm>
            <a:off x="228600" y="838200"/>
            <a:ext cx="6934200" cy="929032"/>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400" dirty="0" smtClean="0">
                <a:latin typeface="Calibri Light" panose="020F0302020204030204" pitchFamily="34" charset="0"/>
                <a:cs typeface="Helvetica" panose="020B0604020202020204" pitchFamily="34" charset="0"/>
              </a:rPr>
              <a:t>Respiratory Rate Measurement Device </a:t>
            </a:r>
          </a:p>
          <a:p>
            <a:pPr algn="l"/>
            <a:r>
              <a:rPr lang="en-US" sz="3400" dirty="0" smtClean="0">
                <a:latin typeface="Calibri Light" panose="020F0302020204030204" pitchFamily="34" charset="0"/>
                <a:cs typeface="Helvetica" panose="020B0604020202020204" pitchFamily="34" charset="0"/>
              </a:rPr>
              <a:t>for Emergency Department Triage</a:t>
            </a:r>
            <a:endParaRPr lang="en-US" sz="3400" dirty="0">
              <a:latin typeface="Calibri Light" panose="020F0302020204030204" pitchFamily="34" charset="0"/>
              <a:cs typeface="Helvetica" panose="020B0604020202020204" pitchFamily="34" charset="0"/>
            </a:endParaRPr>
          </a:p>
        </p:txBody>
      </p:sp>
      <p:sp>
        <p:nvSpPr>
          <p:cNvPr id="39" name="TextBox 38"/>
          <p:cNvSpPr txBox="1"/>
          <p:nvPr/>
        </p:nvSpPr>
        <p:spPr>
          <a:xfrm>
            <a:off x="7467600" y="0"/>
            <a:ext cx="1219200" cy="1284825"/>
          </a:xfrm>
          <a:prstGeom prst="rect">
            <a:avLst/>
          </a:prstGeom>
          <a:solidFill>
            <a:schemeClr val="tx2">
              <a:lumMod val="40000"/>
              <a:lumOff val="60000"/>
            </a:schemeClr>
          </a:solidFill>
        </p:spPr>
        <p:txBody>
          <a:bodyPr wrap="square" rtlCol="0">
            <a:spAutoFit/>
          </a:bodyPr>
          <a:lstStyle/>
          <a:p>
            <a:endParaRPr lang="en-US" dirty="0"/>
          </a:p>
        </p:txBody>
      </p:sp>
      <p:sp>
        <p:nvSpPr>
          <p:cNvPr id="40" name="TextBox 39"/>
          <p:cNvSpPr txBox="1"/>
          <p:nvPr/>
        </p:nvSpPr>
        <p:spPr>
          <a:xfrm>
            <a:off x="7467600" y="1393605"/>
            <a:ext cx="1219200" cy="1284825"/>
          </a:xfrm>
          <a:prstGeom prst="rect">
            <a:avLst/>
          </a:prstGeom>
          <a:solidFill>
            <a:schemeClr val="tx2">
              <a:lumMod val="75000"/>
            </a:schemeClr>
          </a:solidFill>
        </p:spPr>
        <p:txBody>
          <a:bodyPr wrap="square" rtlCol="0">
            <a:spAutoFit/>
          </a:bodyPr>
          <a:lstStyle/>
          <a:p>
            <a:endParaRPr lang="en-US" dirty="0"/>
          </a:p>
        </p:txBody>
      </p:sp>
      <p:sp>
        <p:nvSpPr>
          <p:cNvPr id="41" name="TextBox 40"/>
          <p:cNvSpPr txBox="1"/>
          <p:nvPr/>
        </p:nvSpPr>
        <p:spPr>
          <a:xfrm>
            <a:off x="7475220" y="5573175"/>
            <a:ext cx="1219200" cy="1284825"/>
          </a:xfrm>
          <a:prstGeom prst="rect">
            <a:avLst/>
          </a:prstGeom>
          <a:solidFill>
            <a:schemeClr val="accent1">
              <a:lumMod val="20000"/>
              <a:lumOff val="80000"/>
            </a:schemeClr>
          </a:solidFill>
        </p:spPr>
        <p:txBody>
          <a:bodyPr wrap="square" rtlCol="0">
            <a:spAutoFit/>
          </a:bodyPr>
          <a:lstStyle/>
          <a:p>
            <a:endParaRPr lang="en-US" dirty="0"/>
          </a:p>
        </p:txBody>
      </p:sp>
      <p:sp>
        <p:nvSpPr>
          <p:cNvPr id="42" name="TextBox 41"/>
          <p:cNvSpPr txBox="1"/>
          <p:nvPr/>
        </p:nvSpPr>
        <p:spPr>
          <a:xfrm>
            <a:off x="7472436" y="4178715"/>
            <a:ext cx="1219200" cy="1284825"/>
          </a:xfrm>
          <a:prstGeom prst="rect">
            <a:avLst/>
          </a:prstGeom>
          <a:solidFill>
            <a:schemeClr val="accent1">
              <a:lumMod val="60000"/>
              <a:lumOff val="40000"/>
            </a:schemeClr>
          </a:solidFill>
        </p:spPr>
        <p:txBody>
          <a:bodyPr wrap="square" rtlCol="0">
            <a:spAutoFit/>
          </a:bodyPr>
          <a:lstStyle/>
          <a:p>
            <a:endParaRPr lang="en-US" dirty="0"/>
          </a:p>
        </p:txBody>
      </p:sp>
      <p:sp>
        <p:nvSpPr>
          <p:cNvPr id="43" name="TextBox 42"/>
          <p:cNvSpPr txBox="1"/>
          <p:nvPr/>
        </p:nvSpPr>
        <p:spPr>
          <a:xfrm>
            <a:off x="7467600" y="2777490"/>
            <a:ext cx="1219200" cy="1284825"/>
          </a:xfrm>
          <a:prstGeom prst="rect">
            <a:avLst/>
          </a:prstGeom>
          <a:solidFill>
            <a:schemeClr val="accent3">
              <a:lumMod val="60000"/>
              <a:lumOff val="40000"/>
            </a:schemeClr>
          </a:solidFill>
        </p:spPr>
        <p:txBody>
          <a:bodyPr wrap="square" rtlCol="0">
            <a:spAutoFit/>
          </a:bodyPr>
          <a:lstStyle/>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902" y="2453786"/>
            <a:ext cx="4032298" cy="28802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48617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triage workflow">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368821" y="1447800"/>
            <a:ext cx="6406355" cy="4804328"/>
          </a:xfrm>
        </p:spPr>
      </p:pic>
      <p:sp>
        <p:nvSpPr>
          <p:cNvPr id="5"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Device Implementation</a:t>
            </a:r>
            <a:endParaRPr lang="en-US" dirty="0">
              <a:cs typeface="Helvetica" panose="020B0604020202020204" pitchFamily="34" charset="0"/>
            </a:endParaRPr>
          </a:p>
        </p:txBody>
      </p:sp>
      <p:grpSp>
        <p:nvGrpSpPr>
          <p:cNvPr id="6" name="Group 5"/>
          <p:cNvGrpSpPr/>
          <p:nvPr/>
        </p:nvGrpSpPr>
        <p:grpSpPr>
          <a:xfrm>
            <a:off x="0" y="743486"/>
            <a:ext cx="9144000" cy="345578"/>
            <a:chOff x="0" y="972086"/>
            <a:chExt cx="9144000" cy="345578"/>
          </a:xfrm>
        </p:grpSpPr>
        <p:sp>
          <p:nvSpPr>
            <p:cNvPr id="7" name="TextBox 6"/>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8" name="TextBox 7"/>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9" name="TextBox 8"/>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Design</a:t>
              </a:r>
              <a:endParaRPr lang="en-US" sz="1600" b="1" dirty="0">
                <a:solidFill>
                  <a:schemeClr val="accent1">
                    <a:lumMod val="50000"/>
                  </a:schemeClr>
                </a:solidFill>
                <a:latin typeface="+mj-lt"/>
              </a:endParaRPr>
            </a:p>
          </p:txBody>
        </p:sp>
        <p:sp>
          <p:nvSpPr>
            <p:cNvPr id="10" name="TextBox 9"/>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11" name="TextBox 10"/>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12" name="TextBox 11"/>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Tree>
    <p:extLst>
      <p:ext uri="{BB962C8B-B14F-4D97-AF65-F5344CB8AC3E}">
        <p14:creationId xmlns:p14="http://schemas.microsoft.com/office/powerpoint/2010/main" val="33483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a:grpSpLocks noChangeAspect="1"/>
          </p:cNvGrpSpPr>
          <p:nvPr/>
        </p:nvGrpSpPr>
        <p:grpSpPr>
          <a:xfrm>
            <a:off x="838200" y="1295400"/>
            <a:ext cx="7497825" cy="5410200"/>
            <a:chOff x="533400" y="441357"/>
            <a:chExt cx="8153400" cy="5883243"/>
          </a:xfrm>
        </p:grpSpPr>
        <p:sp>
          <p:nvSpPr>
            <p:cNvPr id="53" name="TextBox 52"/>
            <p:cNvSpPr txBox="1"/>
            <p:nvPr/>
          </p:nvSpPr>
          <p:spPr>
            <a:xfrm>
              <a:off x="692484" y="572869"/>
              <a:ext cx="1844842" cy="646331"/>
            </a:xfrm>
            <a:prstGeom prst="rect">
              <a:avLst/>
            </a:prstGeom>
            <a:noFill/>
            <a:ln>
              <a:noFill/>
            </a:ln>
          </p:spPr>
          <p:txBody>
            <a:bodyPr wrap="square" rtlCol="0">
              <a:spAutoFit/>
            </a:bodyPr>
            <a:lstStyle/>
            <a:p>
              <a:pPr algn="ctr"/>
              <a:r>
                <a:rPr lang="en-US" dirty="0" smtClean="0">
                  <a:latin typeface="+mj-lt"/>
                </a:rPr>
                <a:t>Physical input modality</a:t>
              </a:r>
              <a:endParaRPr lang="en-US" dirty="0">
                <a:latin typeface="+mj-lt"/>
              </a:endParaRPr>
            </a:p>
          </p:txBody>
        </p:sp>
        <p:cxnSp>
          <p:nvCxnSpPr>
            <p:cNvPr id="54" name="Straight Arrow Connector 53"/>
            <p:cNvCxnSpPr/>
            <p:nvPr/>
          </p:nvCxnSpPr>
          <p:spPr>
            <a:xfrm>
              <a:off x="2460458" y="890250"/>
              <a:ext cx="845553" cy="0"/>
            </a:xfrm>
            <a:prstGeom prst="straightConnector1">
              <a:avLst/>
            </a:prstGeom>
            <a:ln w="41275" cmpd="sng">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459747" y="630420"/>
              <a:ext cx="2306053" cy="369332"/>
            </a:xfrm>
            <a:prstGeom prst="rect">
              <a:avLst/>
            </a:prstGeom>
            <a:noFill/>
            <a:ln w="25400">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dirty="0" smtClean="0">
                  <a:latin typeface="+mj-lt"/>
                </a:rPr>
                <a:t>Sensor</a:t>
              </a:r>
            </a:p>
          </p:txBody>
        </p:sp>
        <p:sp>
          <p:nvSpPr>
            <p:cNvPr id="56" name="TextBox 55"/>
            <p:cNvSpPr txBox="1"/>
            <p:nvPr/>
          </p:nvSpPr>
          <p:spPr>
            <a:xfrm>
              <a:off x="668421" y="2362619"/>
              <a:ext cx="1998579" cy="1200329"/>
            </a:xfrm>
            <a:prstGeom prst="rect">
              <a:avLst/>
            </a:prstGeom>
            <a:noFill/>
            <a:ln w="25400">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dirty="0" smtClean="0">
                  <a:latin typeface="+mj-lt"/>
                </a:rPr>
                <a:t>Filtering, processing, and amplification modalities</a:t>
              </a:r>
              <a:endParaRPr lang="en-US" dirty="0">
                <a:latin typeface="+mj-lt"/>
              </a:endParaRPr>
            </a:p>
          </p:txBody>
        </p:sp>
        <p:cxnSp>
          <p:nvCxnSpPr>
            <p:cNvPr id="57" name="Straight Arrow Connector 56"/>
            <p:cNvCxnSpPr/>
            <p:nvPr/>
          </p:nvCxnSpPr>
          <p:spPr>
            <a:xfrm>
              <a:off x="5842668" y="890250"/>
              <a:ext cx="720633" cy="0"/>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691773" y="1409910"/>
              <a:ext cx="5765132" cy="866100"/>
              <a:chOff x="1676400" y="1828800"/>
              <a:chExt cx="4572000" cy="609600"/>
            </a:xfrm>
            <a:effectLst>
              <a:outerShdw blurRad="50800" dist="38100" dir="2700000" algn="tl" rotWithShape="0">
                <a:prstClr val="black">
                  <a:alpha val="40000"/>
                </a:prstClr>
              </a:outerShdw>
            </a:effectLst>
          </p:grpSpPr>
          <p:cxnSp>
            <p:nvCxnSpPr>
              <p:cNvPr id="70" name="Straight Connector 69"/>
              <p:cNvCxnSpPr/>
              <p:nvPr/>
            </p:nvCxnSpPr>
            <p:spPr>
              <a:xfrm>
                <a:off x="6248400" y="18288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676400" y="2133600"/>
                <a:ext cx="457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676400" y="2133600"/>
                <a:ext cx="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p:cNvCxnSpPr/>
            <p:nvPr/>
          </p:nvCxnSpPr>
          <p:spPr>
            <a:xfrm>
              <a:off x="2767931" y="2882279"/>
              <a:ext cx="691816" cy="0"/>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569284" y="2968889"/>
              <a:ext cx="1042737" cy="0"/>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676400" y="4311751"/>
              <a:ext cx="0" cy="734939"/>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41958" y="2709059"/>
              <a:ext cx="1844842" cy="369332"/>
            </a:xfrm>
            <a:prstGeom prst="rect">
              <a:avLst/>
            </a:prstGeom>
            <a:noFill/>
            <a:ln w="25400">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dirty="0" smtClean="0">
                  <a:latin typeface="+mj-lt"/>
                </a:rPr>
                <a:t>Microprocessor</a:t>
              </a:r>
              <a:endParaRPr lang="en-US" dirty="0">
                <a:latin typeface="+mj-lt"/>
              </a:endParaRPr>
            </a:p>
          </p:txBody>
        </p:sp>
        <p:cxnSp>
          <p:nvCxnSpPr>
            <p:cNvPr id="63" name="Straight Connector 62"/>
            <p:cNvCxnSpPr/>
            <p:nvPr/>
          </p:nvCxnSpPr>
          <p:spPr>
            <a:xfrm>
              <a:off x="7764379" y="3207270"/>
              <a:ext cx="0" cy="1104481"/>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1676400" y="4311751"/>
              <a:ext cx="6087983" cy="21452"/>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3107155" y="5756360"/>
              <a:ext cx="1769645" cy="1"/>
            </a:xfrm>
            <a:prstGeom prst="straightConnector1">
              <a:avLst/>
            </a:prstGeom>
            <a:ln w="3810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6" name="Picture 65" descr="breathing (3).png"/>
            <p:cNvPicPr>
              <a:picLocks noChangeAspect="1"/>
            </p:cNvPicPr>
            <p:nvPr/>
          </p:nvPicPr>
          <p:blipFill>
            <a:blip r:embed="rId3" cstate="print"/>
            <a:srcRect t="8648" r="18000" b="11829"/>
            <a:stretch>
              <a:fillRect/>
            </a:stretch>
          </p:blipFill>
          <p:spPr>
            <a:xfrm>
              <a:off x="6777121" y="441357"/>
              <a:ext cx="1306763" cy="897786"/>
            </a:xfrm>
            <a:prstGeom prst="rect">
              <a:avLst/>
            </a:prstGeom>
          </p:spPr>
        </p:pic>
        <p:pic>
          <p:nvPicPr>
            <p:cNvPr id="67" name="Picture 2"/>
            <p:cNvPicPr>
              <a:picLocks noChangeAspect="1" noChangeArrowheads="1"/>
            </p:cNvPicPr>
            <p:nvPr/>
          </p:nvPicPr>
          <p:blipFill>
            <a:blip r:embed="rId4" cstate="print"/>
            <a:srcRect l="41581" t="42708" r="35578" b="48959"/>
            <a:stretch>
              <a:fillRect/>
            </a:stretch>
          </p:blipFill>
          <p:spPr bwMode="auto">
            <a:xfrm>
              <a:off x="5255882" y="5404764"/>
              <a:ext cx="3042477" cy="703193"/>
            </a:xfrm>
            <a:prstGeom prst="rect">
              <a:avLst/>
            </a:prstGeom>
            <a:noFill/>
            <a:ln w="9525">
              <a:noFill/>
              <a:miter lim="800000"/>
              <a:headEnd/>
              <a:tailEnd/>
            </a:ln>
          </p:spPr>
        </p:pic>
        <p:pic>
          <p:nvPicPr>
            <p:cNvPr id="68" name="Picture 67" descr="deflection.png"/>
            <p:cNvPicPr>
              <a:picLocks noChangeAspect="1"/>
            </p:cNvPicPr>
            <p:nvPr/>
          </p:nvPicPr>
          <p:blipFill>
            <a:blip r:embed="rId5" cstate="print"/>
            <a:srcRect l="2000" t="8648" r="18000" b="13419"/>
            <a:stretch>
              <a:fillRect/>
            </a:stretch>
          </p:blipFill>
          <p:spPr>
            <a:xfrm>
              <a:off x="3740484" y="2338827"/>
              <a:ext cx="1604787" cy="1107500"/>
            </a:xfrm>
            <a:prstGeom prst="rect">
              <a:avLst/>
            </a:prstGeom>
          </p:spPr>
        </p:pic>
        <p:sp>
          <p:nvSpPr>
            <p:cNvPr id="69" name="TextBox 68"/>
            <p:cNvSpPr txBox="1"/>
            <p:nvPr/>
          </p:nvSpPr>
          <p:spPr>
            <a:xfrm>
              <a:off x="533400" y="5124271"/>
              <a:ext cx="2362200" cy="1200329"/>
            </a:xfrm>
            <a:prstGeom prst="rect">
              <a:avLst/>
            </a:prstGeom>
            <a:noFill/>
            <a:ln w="25400">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dirty="0" smtClean="0">
                  <a:latin typeface="+mj-lt"/>
                </a:rPr>
                <a:t>Computation of RR based on the number of exhalations detected over time</a:t>
              </a:r>
              <a:endParaRPr lang="en-US" dirty="0">
                <a:latin typeface="+mj-lt"/>
              </a:endParaRPr>
            </a:p>
          </p:txBody>
        </p:sp>
      </p:grpSp>
      <p:grpSp>
        <p:nvGrpSpPr>
          <p:cNvPr id="2" name="Group 1"/>
          <p:cNvGrpSpPr/>
          <p:nvPr/>
        </p:nvGrpSpPr>
        <p:grpSpPr>
          <a:xfrm>
            <a:off x="959721" y="1272299"/>
            <a:ext cx="7166362" cy="5204701"/>
            <a:chOff x="959721" y="1272299"/>
            <a:chExt cx="7166362" cy="5204701"/>
          </a:xfrm>
        </p:grpSpPr>
        <p:pic>
          <p:nvPicPr>
            <p:cNvPr id="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5557" y="1272299"/>
              <a:ext cx="4476403" cy="5204701"/>
            </a:xfrm>
            <a:prstGeom prst="rect">
              <a:avLst/>
            </a:prstGeom>
          </p:spPr>
        </p:pic>
        <p:sp>
          <p:nvSpPr>
            <p:cNvPr id="5" name="TextBox 4"/>
            <p:cNvSpPr txBox="1"/>
            <p:nvPr/>
          </p:nvSpPr>
          <p:spPr>
            <a:xfrm>
              <a:off x="959721" y="4917734"/>
              <a:ext cx="1790164" cy="523220"/>
            </a:xfrm>
            <a:prstGeom prst="rect">
              <a:avLst/>
            </a:prstGeom>
            <a:noFill/>
          </p:spPr>
          <p:txBody>
            <a:bodyPr wrap="square" rtlCol="0">
              <a:spAutoFit/>
            </a:bodyPr>
            <a:lstStyle/>
            <a:p>
              <a:r>
                <a:rPr lang="en-US" sz="1400" dirty="0" smtClean="0"/>
                <a:t>Base isolation/shock absorbance material</a:t>
              </a:r>
              <a:endParaRPr lang="en-US" sz="1400" dirty="0"/>
            </a:p>
          </p:txBody>
        </p:sp>
        <p:cxnSp>
          <p:nvCxnSpPr>
            <p:cNvPr id="6" name="Straight Arrow Connector 5"/>
            <p:cNvCxnSpPr>
              <a:stCxn id="5" idx="0"/>
            </p:cNvCxnSpPr>
            <p:nvPr/>
          </p:nvCxnSpPr>
          <p:spPr>
            <a:xfrm flipV="1">
              <a:off x="1854803" y="3475920"/>
              <a:ext cx="973216" cy="14418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2"/>
            </p:cNvCxnSpPr>
            <p:nvPr/>
          </p:nvCxnSpPr>
          <p:spPr>
            <a:xfrm>
              <a:off x="1854803" y="5440954"/>
              <a:ext cx="1803041" cy="2536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06562" y="1925448"/>
              <a:ext cx="1081825" cy="307777"/>
            </a:xfrm>
            <a:prstGeom prst="rect">
              <a:avLst/>
            </a:prstGeom>
            <a:noFill/>
          </p:spPr>
          <p:txBody>
            <a:bodyPr wrap="square" rtlCol="0">
              <a:spAutoFit/>
            </a:bodyPr>
            <a:lstStyle/>
            <a:p>
              <a:r>
                <a:rPr lang="en-US" sz="1400" dirty="0" smtClean="0"/>
                <a:t>LCD display</a:t>
              </a:r>
              <a:endParaRPr lang="en-US" sz="1400" dirty="0"/>
            </a:p>
          </p:txBody>
        </p:sp>
        <p:cxnSp>
          <p:nvCxnSpPr>
            <p:cNvPr id="9" name="Straight Arrow Connector 8"/>
            <p:cNvCxnSpPr/>
            <p:nvPr/>
          </p:nvCxnSpPr>
          <p:spPr>
            <a:xfrm>
              <a:off x="2427911" y="2203093"/>
              <a:ext cx="1448873" cy="1023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41034" y="3364824"/>
              <a:ext cx="1854558" cy="307777"/>
            </a:xfrm>
            <a:prstGeom prst="rect">
              <a:avLst/>
            </a:prstGeom>
            <a:noFill/>
          </p:spPr>
          <p:txBody>
            <a:bodyPr wrap="square" rtlCol="0">
              <a:spAutoFit/>
            </a:bodyPr>
            <a:lstStyle/>
            <a:p>
              <a:r>
                <a:rPr lang="en-US" sz="1400" dirty="0" smtClean="0"/>
                <a:t>Tri-axial accelerometer</a:t>
              </a:r>
              <a:endParaRPr lang="en-US" sz="1400" dirty="0"/>
            </a:p>
          </p:txBody>
        </p:sp>
        <p:cxnSp>
          <p:nvCxnSpPr>
            <p:cNvPr id="11" name="Straight Arrow Connector 10"/>
            <p:cNvCxnSpPr/>
            <p:nvPr/>
          </p:nvCxnSpPr>
          <p:spPr>
            <a:xfrm flipH="1">
              <a:off x="5010126" y="3672601"/>
              <a:ext cx="1056067" cy="450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17593" y="2644923"/>
              <a:ext cx="1316368" cy="307777"/>
            </a:xfrm>
            <a:prstGeom prst="rect">
              <a:avLst/>
            </a:prstGeom>
            <a:noFill/>
          </p:spPr>
          <p:txBody>
            <a:bodyPr wrap="square" rtlCol="0">
              <a:spAutoFit/>
            </a:bodyPr>
            <a:lstStyle/>
            <a:p>
              <a:r>
                <a:rPr lang="en-US" sz="1400" dirty="0" smtClean="0"/>
                <a:t>Microcontroller</a:t>
              </a:r>
              <a:endParaRPr lang="en-US" sz="1400" dirty="0"/>
            </a:p>
          </p:txBody>
        </p:sp>
        <p:cxnSp>
          <p:nvCxnSpPr>
            <p:cNvPr id="13" name="Straight Arrow Connector 12"/>
            <p:cNvCxnSpPr/>
            <p:nvPr/>
          </p:nvCxnSpPr>
          <p:spPr>
            <a:xfrm>
              <a:off x="2188656" y="2926942"/>
              <a:ext cx="1278726" cy="9219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66193" y="3749876"/>
              <a:ext cx="1220926" cy="307777"/>
            </a:xfrm>
            <a:prstGeom prst="rect">
              <a:avLst/>
            </a:prstGeom>
            <a:noFill/>
          </p:spPr>
          <p:txBody>
            <a:bodyPr wrap="square" rtlCol="0">
              <a:spAutoFit/>
            </a:bodyPr>
            <a:lstStyle/>
            <a:p>
              <a:r>
                <a:rPr lang="en-US" sz="1400" dirty="0" smtClean="0"/>
                <a:t>Power button</a:t>
              </a:r>
              <a:endParaRPr lang="en-US" sz="1400" dirty="0"/>
            </a:p>
          </p:txBody>
        </p:sp>
        <p:cxnSp>
          <p:nvCxnSpPr>
            <p:cNvPr id="15" name="Straight Arrow Connector 14"/>
            <p:cNvCxnSpPr>
              <a:stCxn id="14" idx="2"/>
            </p:cNvCxnSpPr>
            <p:nvPr/>
          </p:nvCxnSpPr>
          <p:spPr>
            <a:xfrm flipH="1">
              <a:off x="5499522" y="4057653"/>
              <a:ext cx="1177134" cy="464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49874" y="3374237"/>
              <a:ext cx="1446727" cy="307777"/>
            </a:xfrm>
            <a:prstGeom prst="rect">
              <a:avLst/>
            </a:prstGeom>
            <a:noFill/>
          </p:spPr>
          <p:txBody>
            <a:bodyPr wrap="square" rtlCol="0">
              <a:spAutoFit/>
            </a:bodyPr>
            <a:lstStyle/>
            <a:p>
              <a:r>
                <a:rPr lang="en-US" sz="1400" dirty="0" smtClean="0"/>
                <a:t>5V Coin Battery</a:t>
              </a:r>
              <a:endParaRPr lang="en-US" sz="1400" dirty="0"/>
            </a:p>
          </p:txBody>
        </p:sp>
        <p:cxnSp>
          <p:nvCxnSpPr>
            <p:cNvPr id="17" name="Straight Arrow Connector 16"/>
            <p:cNvCxnSpPr/>
            <p:nvPr/>
          </p:nvCxnSpPr>
          <p:spPr>
            <a:xfrm>
              <a:off x="1897730" y="3643377"/>
              <a:ext cx="1448873" cy="1023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97612" y="1619415"/>
              <a:ext cx="1228471" cy="307777"/>
            </a:xfrm>
            <a:prstGeom prst="rect">
              <a:avLst/>
            </a:prstGeom>
            <a:noFill/>
          </p:spPr>
          <p:txBody>
            <a:bodyPr wrap="square" rtlCol="0">
              <a:spAutoFit/>
            </a:bodyPr>
            <a:lstStyle/>
            <a:p>
              <a:r>
                <a:rPr lang="en-US" sz="1400" dirty="0" smtClean="0"/>
                <a:t>Outer casing</a:t>
              </a:r>
              <a:endParaRPr lang="en-US" sz="1400" dirty="0"/>
            </a:p>
          </p:txBody>
        </p:sp>
        <p:cxnSp>
          <p:nvCxnSpPr>
            <p:cNvPr id="19" name="Straight Arrow Connector 18"/>
            <p:cNvCxnSpPr/>
            <p:nvPr/>
          </p:nvCxnSpPr>
          <p:spPr>
            <a:xfrm flipH="1">
              <a:off x="6318465" y="1892686"/>
              <a:ext cx="1056067" cy="450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itle 1"/>
          <p:cNvSpPr txBox="1">
            <a:spLocks/>
          </p:cNvSpPr>
          <p:nvPr/>
        </p:nvSpPr>
        <p:spPr>
          <a:xfrm>
            <a:off x="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Current Prototype: What’s Inside</a:t>
            </a:r>
            <a:endParaRPr lang="en-US" dirty="0">
              <a:cs typeface="Helvetica" panose="020B0604020202020204" pitchFamily="34" charset="0"/>
            </a:endParaRPr>
          </a:p>
        </p:txBody>
      </p:sp>
      <p:grpSp>
        <p:nvGrpSpPr>
          <p:cNvPr id="22" name="Group 21"/>
          <p:cNvGrpSpPr/>
          <p:nvPr/>
        </p:nvGrpSpPr>
        <p:grpSpPr>
          <a:xfrm>
            <a:off x="0" y="743486"/>
            <a:ext cx="9144000" cy="345578"/>
            <a:chOff x="0" y="972086"/>
            <a:chExt cx="9144000" cy="345578"/>
          </a:xfrm>
        </p:grpSpPr>
        <p:sp>
          <p:nvSpPr>
            <p:cNvPr id="23" name="TextBox 22"/>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24" name="TextBox 23"/>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25" name="TextBox 24"/>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26" name="TextBox 25"/>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27" name="TextBox 26"/>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28" name="TextBox 27"/>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Prototype</a:t>
              </a:r>
              <a:endParaRPr lang="en-US" sz="1600" b="1" dirty="0">
                <a:solidFill>
                  <a:schemeClr val="accent1">
                    <a:lumMod val="50000"/>
                  </a:schemeClr>
                </a:solidFill>
                <a:latin typeface="+mj-lt"/>
              </a:endParaRPr>
            </a:p>
          </p:txBody>
        </p:sp>
      </p:grpSp>
      <p:sp>
        <p:nvSpPr>
          <p:cNvPr id="30" name="Rectangle 29"/>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465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1576387" y="1634633"/>
            <a:ext cx="5943600" cy="4469219"/>
          </a:xfrm>
          <a:prstGeom prst="rect">
            <a:avLst/>
          </a:prstGeom>
          <a:ln w="6350">
            <a:solidFill>
              <a:schemeClr val="tx1"/>
            </a:solidFill>
          </a:ln>
        </p:spPr>
      </p:pic>
      <p:sp>
        <p:nvSpPr>
          <p:cNvPr id="22" name="Rectangle 21"/>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 name="Group 23"/>
          <p:cNvGrpSpPr/>
          <p:nvPr/>
        </p:nvGrpSpPr>
        <p:grpSpPr>
          <a:xfrm>
            <a:off x="0" y="743486"/>
            <a:ext cx="9144000" cy="345578"/>
            <a:chOff x="0" y="972086"/>
            <a:chExt cx="9144000" cy="345578"/>
          </a:xfrm>
        </p:grpSpPr>
        <p:sp>
          <p:nvSpPr>
            <p:cNvPr id="25" name="TextBox 24"/>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26" name="TextBox 25"/>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27" name="TextBox 26"/>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36" name="TextBox 35"/>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37" name="TextBox 36"/>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38" name="TextBox 37"/>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Prototype</a:t>
              </a:r>
              <a:endParaRPr lang="en-US" sz="1600" b="1" dirty="0">
                <a:solidFill>
                  <a:schemeClr val="accent1">
                    <a:lumMod val="50000"/>
                  </a:schemeClr>
                </a:solidFill>
                <a:latin typeface="+mj-lt"/>
              </a:endParaRPr>
            </a:p>
          </p:txBody>
        </p:sp>
      </p:grpSp>
      <p:sp>
        <p:nvSpPr>
          <p:cNvPr id="39"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Current Prototype</a:t>
            </a:r>
            <a:endParaRPr lang="en-US" dirty="0">
              <a:cs typeface="Helvetica" panose="020B0604020202020204" pitchFamily="34" charset="0"/>
            </a:endParaRPr>
          </a:p>
        </p:txBody>
      </p:sp>
      <p:pic>
        <p:nvPicPr>
          <p:cNvPr id="2" name="prototyp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1676400"/>
            <a:ext cx="7877175" cy="4427452"/>
          </a:xfrm>
          <a:prstGeom prst="rect">
            <a:avLst/>
          </a:prstGeom>
        </p:spPr>
      </p:pic>
    </p:spTree>
    <p:extLst>
      <p:ext uri="{BB962C8B-B14F-4D97-AF65-F5344CB8AC3E}">
        <p14:creationId xmlns:p14="http://schemas.microsoft.com/office/powerpoint/2010/main" val="26077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7"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md type="call" cmd="stop">
                                      <p:cBhvr>
                                        <p:cTn id="17" dur="1">
                                          <p:stCondLst>
                                            <p:cond delay="0"/>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228600" y="1600201"/>
            <a:ext cx="8763000" cy="6096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5100" b="1" dirty="0" smtClean="0">
                <a:solidFill>
                  <a:schemeClr val="accent3">
                    <a:lumMod val="75000"/>
                  </a:schemeClr>
                </a:solidFill>
              </a:rPr>
              <a:t>Usability Testing </a:t>
            </a:r>
            <a:r>
              <a:rPr lang="en-US" dirty="0" smtClean="0"/>
              <a:t>| Is device simple, user-friendly, &amp; intuitive? Is it easy to teach &amp; easy to be trained to use?</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p:txBody>
      </p:sp>
      <p:sp>
        <p:nvSpPr>
          <p:cNvPr id="3" name="Content Placeholder 2"/>
          <p:cNvSpPr>
            <a:spLocks noGrp="1"/>
          </p:cNvSpPr>
          <p:nvPr>
            <p:ph idx="1"/>
          </p:nvPr>
        </p:nvSpPr>
        <p:spPr>
          <a:xfrm>
            <a:off x="225808" y="255209"/>
            <a:ext cx="8763000" cy="609600"/>
          </a:xfrm>
        </p:spPr>
        <p:txBody>
          <a:bodyPr>
            <a:normAutofit fontScale="62500" lnSpcReduction="20000"/>
          </a:bodyPr>
          <a:lstStyle/>
          <a:p>
            <a:pPr marL="0" indent="0">
              <a:buNone/>
            </a:pPr>
            <a:r>
              <a:rPr lang="en-US" sz="5100" b="1" dirty="0" smtClean="0">
                <a:solidFill>
                  <a:schemeClr val="accent2">
                    <a:lumMod val="75000"/>
                  </a:schemeClr>
                </a:solidFill>
              </a:rPr>
              <a:t>Performance </a:t>
            </a:r>
            <a:r>
              <a:rPr lang="en-US" sz="5100" b="1" dirty="0">
                <a:solidFill>
                  <a:schemeClr val="accent2">
                    <a:lumMod val="75000"/>
                  </a:schemeClr>
                </a:solidFill>
              </a:rPr>
              <a:t>Testing </a:t>
            </a:r>
            <a:r>
              <a:rPr lang="en-US" dirty="0"/>
              <a:t>| </a:t>
            </a:r>
            <a:r>
              <a:rPr lang="en-US" dirty="0" smtClean="0"/>
              <a:t>Does device measure </a:t>
            </a:r>
            <a:r>
              <a:rPr lang="en-US" dirty="0"/>
              <a:t>RR </a:t>
            </a:r>
            <a:r>
              <a:rPr lang="en-US" dirty="0" smtClean="0"/>
              <a:t>under 15 sec &amp; to an accuracy </a:t>
            </a:r>
            <a:r>
              <a:rPr lang="en-US" dirty="0"/>
              <a:t>of ± </a:t>
            </a:r>
            <a:r>
              <a:rPr lang="en-US" dirty="0" smtClean="0"/>
              <a:t>2 </a:t>
            </a:r>
            <a:r>
              <a:rPr lang="en-US" dirty="0"/>
              <a:t>bpm </a:t>
            </a:r>
            <a:r>
              <a:rPr lang="en-US" dirty="0" smtClean="0"/>
              <a:t>?</a:t>
            </a:r>
            <a:endParaRPr lang="en-US" dirty="0"/>
          </a:p>
          <a:p>
            <a:pPr marL="0" indent="0">
              <a:buNone/>
            </a:pPr>
            <a:endParaRPr lang="en-US" dirty="0" smtClean="0"/>
          </a:p>
          <a:p>
            <a:pPr marL="0" indent="0">
              <a:buNone/>
            </a:pPr>
            <a:endParaRPr lang="en-US" dirty="0" smtClean="0"/>
          </a:p>
        </p:txBody>
      </p:sp>
      <p:sp>
        <p:nvSpPr>
          <p:cNvPr id="4" name="TextBox 3"/>
          <p:cNvSpPr txBox="1"/>
          <p:nvPr/>
        </p:nvSpPr>
        <p:spPr>
          <a:xfrm>
            <a:off x="1066800" y="6019800"/>
            <a:ext cx="6781800" cy="369332"/>
          </a:xfrm>
          <a:prstGeom prst="rect">
            <a:avLst/>
          </a:prstGeom>
          <a:noFill/>
        </p:spPr>
        <p:txBody>
          <a:bodyPr wrap="square" rtlCol="0">
            <a:spAutoFit/>
          </a:bodyPr>
          <a:lstStyle/>
          <a:p>
            <a:pPr algn="ctr"/>
            <a:r>
              <a:rPr lang="en-US" b="1" dirty="0" smtClean="0"/>
              <a:t>IRB IN PROGRESS</a:t>
            </a:r>
            <a:endParaRPr lang="en-US" b="1" dirty="0"/>
          </a:p>
        </p:txBody>
      </p:sp>
      <p:sp>
        <p:nvSpPr>
          <p:cNvPr id="27" name="Rectangle 26"/>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9" name="Group 28"/>
          <p:cNvGrpSpPr/>
          <p:nvPr/>
        </p:nvGrpSpPr>
        <p:grpSpPr>
          <a:xfrm>
            <a:off x="0" y="743486"/>
            <a:ext cx="9144000" cy="345578"/>
            <a:chOff x="0" y="972086"/>
            <a:chExt cx="9144000" cy="345578"/>
          </a:xfrm>
        </p:grpSpPr>
        <p:sp>
          <p:nvSpPr>
            <p:cNvPr id="30" name="TextBox 29"/>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31" name="TextBox 30"/>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32" name="TextBox 31"/>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33" name="TextBox 32"/>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Testing</a:t>
              </a:r>
              <a:endParaRPr lang="en-US" sz="1600" b="1" dirty="0">
                <a:solidFill>
                  <a:schemeClr val="accent1">
                    <a:lumMod val="50000"/>
                  </a:schemeClr>
                </a:solidFill>
                <a:latin typeface="+mj-lt"/>
              </a:endParaRPr>
            </a:p>
          </p:txBody>
        </p:sp>
        <p:sp>
          <p:nvSpPr>
            <p:cNvPr id="34" name="TextBox 33"/>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35" name="TextBox 34"/>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36" name="Title 1"/>
          <p:cNvSpPr txBox="1">
            <a:spLocks/>
          </p:cNvSpPr>
          <p:nvPr/>
        </p:nvSpPr>
        <p:spPr>
          <a:xfrm>
            <a:off x="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Testing</a:t>
            </a:r>
            <a:endParaRPr lang="en-US" dirty="0">
              <a:cs typeface="Helvetica" panose="020B0604020202020204" pitchFamily="34" charset="0"/>
            </a:endParaRPr>
          </a:p>
        </p:txBody>
      </p:sp>
      <p:graphicFrame>
        <p:nvGraphicFramePr>
          <p:cNvPr id="16" name="Diagram 15"/>
          <p:cNvGraphicFramePr/>
          <p:nvPr>
            <p:extLst/>
          </p:nvPr>
        </p:nvGraphicFramePr>
        <p:xfrm>
          <a:off x="685800" y="1926590"/>
          <a:ext cx="7239000" cy="3788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extLst>
              <p:ext uri="{D42A27DB-BD31-4B8C-83A1-F6EECF244321}">
                <p14:modId xmlns:p14="http://schemas.microsoft.com/office/powerpoint/2010/main" val="817582233"/>
              </p:ext>
            </p:extLst>
          </p:nvPr>
        </p:nvGraphicFramePr>
        <p:xfrm>
          <a:off x="990600" y="2362200"/>
          <a:ext cx="69342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717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build="p"/>
      <p:bldGraphic spid="16" grpId="0">
        <p:bldAsOne/>
      </p:bldGraphic>
      <p:bldGraphic spid="1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4"/>
          <p:cNvGrpSpPr/>
          <p:nvPr/>
        </p:nvGrpSpPr>
        <p:grpSpPr>
          <a:xfrm>
            <a:off x="0" y="743486"/>
            <a:ext cx="9144000" cy="345578"/>
            <a:chOff x="0" y="972086"/>
            <a:chExt cx="9144000" cy="345578"/>
          </a:xfrm>
        </p:grpSpPr>
        <p:sp>
          <p:nvSpPr>
            <p:cNvPr id="6" name="TextBox 5"/>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7" name="TextBox 6"/>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8" name="TextBox 7"/>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9" name="TextBox 8"/>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Testing</a:t>
              </a:r>
              <a:endParaRPr lang="en-US" sz="1600" b="1" dirty="0">
                <a:solidFill>
                  <a:schemeClr val="accent1">
                    <a:lumMod val="50000"/>
                  </a:schemeClr>
                </a:solidFill>
                <a:latin typeface="+mj-lt"/>
              </a:endParaRPr>
            </a:p>
          </p:txBody>
        </p:sp>
        <p:sp>
          <p:nvSpPr>
            <p:cNvPr id="10" name="TextBox 9"/>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11" name="TextBox 10"/>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12" name="Title 1"/>
          <p:cNvSpPr txBox="1">
            <a:spLocks/>
          </p:cNvSpPr>
          <p:nvPr/>
        </p:nvSpPr>
        <p:spPr>
          <a:xfrm>
            <a:off x="0" y="-76200"/>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Testing</a:t>
            </a:r>
            <a:endParaRPr lang="en-US" dirty="0">
              <a:cs typeface="Helvetica" panose="020B0604020202020204" pitchFamily="34" charset="0"/>
            </a:endParaRPr>
          </a:p>
        </p:txBody>
      </p:sp>
      <p:graphicFrame>
        <p:nvGraphicFramePr>
          <p:cNvPr id="14" name="Chart 13"/>
          <p:cNvGraphicFramePr>
            <a:graphicFrameLocks noChangeAspect="1"/>
          </p:cNvGraphicFramePr>
          <p:nvPr>
            <p:extLst>
              <p:ext uri="{D42A27DB-BD31-4B8C-83A1-F6EECF244321}">
                <p14:modId xmlns:p14="http://schemas.microsoft.com/office/powerpoint/2010/main" val="955226790"/>
              </p:ext>
            </p:extLst>
          </p:nvPr>
        </p:nvGraphicFramePr>
        <p:xfrm>
          <a:off x="1066800" y="1524000"/>
          <a:ext cx="6764104" cy="48145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0653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408138065"/>
              </p:ext>
            </p:extLst>
          </p:nvPr>
        </p:nvGraphicFramePr>
        <p:xfrm>
          <a:off x="457200" y="1600200"/>
          <a:ext cx="8286750" cy="457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4"/>
          <p:cNvGrpSpPr/>
          <p:nvPr/>
        </p:nvGrpSpPr>
        <p:grpSpPr>
          <a:xfrm>
            <a:off x="0" y="743486"/>
            <a:ext cx="9144000" cy="345578"/>
            <a:chOff x="0" y="972086"/>
            <a:chExt cx="9144000" cy="345578"/>
          </a:xfrm>
        </p:grpSpPr>
        <p:sp>
          <p:nvSpPr>
            <p:cNvPr id="6" name="TextBox 5"/>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7" name="TextBox 6"/>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8" name="TextBox 7"/>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9" name="TextBox 8"/>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10" name="TextBox 9"/>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Future</a:t>
              </a:r>
              <a:endParaRPr lang="en-US" sz="1600" b="1" dirty="0">
                <a:solidFill>
                  <a:schemeClr val="accent1">
                    <a:lumMod val="50000"/>
                  </a:schemeClr>
                </a:solidFill>
                <a:latin typeface="+mj-lt"/>
              </a:endParaRPr>
            </a:p>
          </p:txBody>
        </p:sp>
        <p:sp>
          <p:nvSpPr>
            <p:cNvPr id="11" name="TextBox 10"/>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12" name="Title 1"/>
          <p:cNvSpPr txBox="1">
            <a:spLocks/>
          </p:cNvSpPr>
          <p:nvPr/>
        </p:nvSpPr>
        <p:spPr>
          <a:xfrm>
            <a:off x="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Future Plans</a:t>
            </a:r>
            <a:endParaRPr lang="en-US" dirty="0">
              <a:cs typeface="Helvetica" panose="020B0604020202020204" pitchFamily="34" charset="0"/>
            </a:endParaRPr>
          </a:p>
        </p:txBody>
      </p:sp>
    </p:spTree>
    <p:extLst>
      <p:ext uri="{BB962C8B-B14F-4D97-AF65-F5344CB8AC3E}">
        <p14:creationId xmlns:p14="http://schemas.microsoft.com/office/powerpoint/2010/main" val="2191152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382000" cy="4724400"/>
          </a:xfrm>
        </p:spPr>
        <p:txBody>
          <a:bodyPr>
            <a:noAutofit/>
          </a:bodyPr>
          <a:lstStyle/>
          <a:p>
            <a:pPr>
              <a:lnSpc>
                <a:spcPct val="100000"/>
              </a:lnSpc>
              <a:spcBef>
                <a:spcPts val="0"/>
              </a:spcBef>
            </a:pPr>
            <a:r>
              <a:rPr lang="en-US" sz="2400" dirty="0">
                <a:latin typeface="+mj-lt"/>
              </a:rPr>
              <a:t>Samuel Yang, M.D.</a:t>
            </a:r>
          </a:p>
          <a:p>
            <a:pPr>
              <a:lnSpc>
                <a:spcPct val="100000"/>
              </a:lnSpc>
              <a:spcBef>
                <a:spcPts val="0"/>
              </a:spcBef>
            </a:pPr>
            <a:r>
              <a:rPr lang="en-US" sz="2400" dirty="0" err="1">
                <a:latin typeface="+mj-lt"/>
              </a:rPr>
              <a:t>Edbert</a:t>
            </a:r>
            <a:r>
              <a:rPr lang="en-US" sz="2400" dirty="0">
                <a:latin typeface="+mj-lt"/>
              </a:rPr>
              <a:t> Hsu, M.D., M.P.H.</a:t>
            </a:r>
          </a:p>
          <a:p>
            <a:pPr>
              <a:lnSpc>
                <a:spcPct val="100000"/>
              </a:lnSpc>
              <a:spcBef>
                <a:spcPts val="0"/>
              </a:spcBef>
            </a:pPr>
            <a:r>
              <a:rPr lang="en-US" sz="2400" dirty="0">
                <a:latin typeface="+mj-lt"/>
              </a:rPr>
              <a:t>Robert Allen, Ph.D</a:t>
            </a:r>
            <a:r>
              <a:rPr lang="en-US" sz="2400" dirty="0" smtClean="0">
                <a:latin typeface="+mj-lt"/>
              </a:rPr>
              <a:t>.</a:t>
            </a:r>
          </a:p>
          <a:p>
            <a:pPr>
              <a:lnSpc>
                <a:spcPct val="100000"/>
              </a:lnSpc>
              <a:spcBef>
                <a:spcPts val="0"/>
              </a:spcBef>
            </a:pPr>
            <a:r>
              <a:rPr lang="en-US" sz="2400" dirty="0" smtClean="0">
                <a:latin typeface="+mj-lt"/>
              </a:rPr>
              <a:t>James </a:t>
            </a:r>
            <a:r>
              <a:rPr lang="en-US" sz="2400" dirty="0">
                <a:latin typeface="+mj-lt"/>
              </a:rPr>
              <a:t>West, Ph.D</a:t>
            </a:r>
            <a:r>
              <a:rPr lang="en-US" sz="2400" dirty="0" smtClean="0">
                <a:latin typeface="+mj-lt"/>
              </a:rPr>
              <a:t>.</a:t>
            </a:r>
          </a:p>
          <a:p>
            <a:pPr>
              <a:lnSpc>
                <a:spcPct val="100000"/>
              </a:lnSpc>
              <a:spcBef>
                <a:spcPts val="0"/>
              </a:spcBef>
            </a:pPr>
            <a:r>
              <a:rPr lang="en-US" sz="2400" dirty="0" smtClean="0">
                <a:latin typeface="+mj-lt"/>
              </a:rPr>
              <a:t>Barbara </a:t>
            </a:r>
            <a:r>
              <a:rPr lang="en-US" sz="2400" dirty="0" err="1">
                <a:latin typeface="+mj-lt"/>
              </a:rPr>
              <a:t>Maliszewski</a:t>
            </a:r>
            <a:r>
              <a:rPr lang="en-US" sz="2400" dirty="0">
                <a:latin typeface="+mj-lt"/>
              </a:rPr>
              <a:t>, R.N., B.S.N.</a:t>
            </a:r>
          </a:p>
          <a:p>
            <a:pPr>
              <a:lnSpc>
                <a:spcPct val="100000"/>
              </a:lnSpc>
              <a:spcBef>
                <a:spcPts val="0"/>
              </a:spcBef>
            </a:pPr>
            <a:r>
              <a:rPr lang="en-US" sz="2400" dirty="0" smtClean="0">
                <a:latin typeface="+mj-lt"/>
              </a:rPr>
              <a:t>Anthony </a:t>
            </a:r>
            <a:r>
              <a:rPr lang="en-US" sz="2400" dirty="0" err="1">
                <a:latin typeface="+mj-lt"/>
              </a:rPr>
              <a:t>Bilenki</a:t>
            </a:r>
            <a:r>
              <a:rPr lang="en-US" sz="2400" dirty="0">
                <a:latin typeface="+mj-lt"/>
              </a:rPr>
              <a:t>, M.A., R.R.T</a:t>
            </a:r>
            <a:r>
              <a:rPr lang="en-US" sz="2400" dirty="0" smtClean="0">
                <a:latin typeface="+mj-lt"/>
              </a:rPr>
              <a:t>.</a:t>
            </a:r>
          </a:p>
          <a:p>
            <a:pPr>
              <a:lnSpc>
                <a:spcPct val="100000"/>
              </a:lnSpc>
              <a:spcBef>
                <a:spcPts val="0"/>
              </a:spcBef>
            </a:pPr>
            <a:r>
              <a:rPr lang="en-US" sz="2400" dirty="0" err="1">
                <a:latin typeface="+mj-lt"/>
              </a:rPr>
              <a:t>Soumyadipta</a:t>
            </a:r>
            <a:r>
              <a:rPr lang="en-US" sz="2400" dirty="0">
                <a:latin typeface="+mj-lt"/>
              </a:rPr>
              <a:t> Acharya, M.D., Ph.D.</a:t>
            </a:r>
          </a:p>
          <a:p>
            <a:pPr>
              <a:lnSpc>
                <a:spcPct val="100000"/>
              </a:lnSpc>
              <a:spcBef>
                <a:spcPts val="0"/>
              </a:spcBef>
            </a:pPr>
            <a:r>
              <a:rPr lang="en-US" sz="2400" dirty="0" smtClean="0">
                <a:latin typeface="+mj-lt"/>
              </a:rPr>
              <a:t>Lawrence </a:t>
            </a:r>
            <a:r>
              <a:rPr lang="en-US" sz="2400" dirty="0" err="1" smtClean="0">
                <a:latin typeface="+mj-lt"/>
              </a:rPr>
              <a:t>Aronhime</a:t>
            </a:r>
            <a:r>
              <a:rPr lang="en-US" sz="2400" dirty="0" smtClean="0">
                <a:latin typeface="+mj-lt"/>
              </a:rPr>
              <a:t>, M.S., M.B.A.</a:t>
            </a:r>
          </a:p>
          <a:p>
            <a:pPr>
              <a:lnSpc>
                <a:spcPct val="100000"/>
              </a:lnSpc>
              <a:spcBef>
                <a:spcPts val="0"/>
              </a:spcBef>
            </a:pPr>
            <a:r>
              <a:rPr lang="en-US" sz="2400" dirty="0" smtClean="0">
                <a:latin typeface="+mj-lt"/>
              </a:rPr>
              <a:t>Ant </a:t>
            </a:r>
            <a:r>
              <a:rPr lang="en-US" sz="2400" dirty="0" err="1">
                <a:latin typeface="+mj-lt"/>
              </a:rPr>
              <a:t>Ozok</a:t>
            </a:r>
            <a:r>
              <a:rPr lang="en-US" sz="2400" dirty="0">
                <a:latin typeface="+mj-lt"/>
              </a:rPr>
              <a:t>, Ph.D.</a:t>
            </a:r>
          </a:p>
          <a:p>
            <a:pPr>
              <a:lnSpc>
                <a:spcPct val="100000"/>
              </a:lnSpc>
              <a:spcBef>
                <a:spcPts val="0"/>
              </a:spcBef>
            </a:pPr>
            <a:r>
              <a:rPr lang="en-US" sz="2400" dirty="0">
                <a:latin typeface="+mj-lt"/>
              </a:rPr>
              <a:t>Brock </a:t>
            </a:r>
            <a:r>
              <a:rPr lang="en-US" sz="2400" dirty="0" err="1">
                <a:latin typeface="+mj-lt"/>
              </a:rPr>
              <a:t>Webberman</a:t>
            </a:r>
            <a:r>
              <a:rPr lang="en-US" sz="2400" dirty="0">
                <a:latin typeface="+mj-lt"/>
              </a:rPr>
              <a:t>, M.S.E. Candidate</a:t>
            </a:r>
          </a:p>
          <a:p>
            <a:pPr>
              <a:lnSpc>
                <a:spcPct val="100000"/>
              </a:lnSpc>
              <a:spcBef>
                <a:spcPts val="0"/>
              </a:spcBef>
            </a:pPr>
            <a:r>
              <a:rPr lang="en-US" sz="2400" dirty="0" smtClean="0">
                <a:latin typeface="+mj-lt"/>
              </a:rPr>
              <a:t>Ruben </a:t>
            </a:r>
            <a:r>
              <a:rPr lang="en-US" sz="2400" dirty="0" err="1">
                <a:latin typeface="+mj-lt"/>
              </a:rPr>
              <a:t>Troncoso</a:t>
            </a:r>
            <a:r>
              <a:rPr lang="en-US" sz="2400" dirty="0">
                <a:latin typeface="+mj-lt"/>
              </a:rPr>
              <a:t>, M.D. Candidate</a:t>
            </a:r>
          </a:p>
          <a:p>
            <a:pPr>
              <a:lnSpc>
                <a:spcPct val="100000"/>
              </a:lnSpc>
              <a:spcBef>
                <a:spcPts val="0"/>
              </a:spcBef>
            </a:pPr>
            <a:r>
              <a:rPr lang="en-US" sz="2400" dirty="0" smtClean="0">
                <a:latin typeface="+mj-lt"/>
              </a:rPr>
              <a:t>Christopher Browne</a:t>
            </a:r>
            <a:endParaRPr lang="en-US" sz="2400" dirty="0">
              <a:latin typeface="+mj-lt"/>
            </a:endParaRPr>
          </a:p>
          <a:p>
            <a:pPr>
              <a:lnSpc>
                <a:spcPct val="100000"/>
              </a:lnSpc>
              <a:spcBef>
                <a:spcPts val="0"/>
              </a:spcBef>
            </a:pPr>
            <a:endParaRPr lang="en-US" sz="2400" dirty="0">
              <a:latin typeface="+mj-lt"/>
            </a:endParaRPr>
          </a:p>
          <a:p>
            <a:pPr>
              <a:lnSpc>
                <a:spcPct val="100000"/>
              </a:lnSpc>
              <a:spcBef>
                <a:spcPts val="0"/>
              </a:spcBef>
            </a:pPr>
            <a:endParaRPr lang="en-US" sz="2400" dirty="0">
              <a:latin typeface="+mj-lt"/>
            </a:endParaRPr>
          </a:p>
          <a:p>
            <a:pPr marL="0" indent="0">
              <a:lnSpc>
                <a:spcPct val="100000"/>
              </a:lnSpc>
              <a:spcBef>
                <a:spcPts val="0"/>
              </a:spcBef>
              <a:buNone/>
            </a:pPr>
            <a:endParaRPr lang="en-US" sz="2400" dirty="0">
              <a:latin typeface="+mj-lt"/>
            </a:endParaRPr>
          </a:p>
        </p:txBody>
      </p:sp>
      <p:sp>
        <p:nvSpPr>
          <p:cNvPr id="16" name="Rectangle 15"/>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Thank You</a:t>
            </a:r>
            <a:endParaRPr lang="en-US" dirty="0">
              <a:cs typeface="Helvetica" panose="020B0604020202020204" pitchFamily="34" charset="0"/>
            </a:endParaRP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695" t="11382" r="22144" b="20468"/>
          <a:stretch/>
        </p:blipFill>
        <p:spPr>
          <a:xfrm>
            <a:off x="5246914" y="1981200"/>
            <a:ext cx="3429000" cy="2757843"/>
          </a:xfrm>
          <a:prstGeom prst="rect">
            <a:avLst/>
          </a:prstGeom>
          <a:solidFill>
            <a:schemeClr val="accent1"/>
          </a:solidFill>
          <a:ln w="28575">
            <a:solidFill>
              <a:schemeClr val="tx1"/>
            </a:solidFill>
          </a:ln>
        </p:spPr>
      </p:pic>
    </p:spTree>
    <p:extLst>
      <p:ext uri="{BB962C8B-B14F-4D97-AF65-F5344CB8AC3E}">
        <p14:creationId xmlns:p14="http://schemas.microsoft.com/office/powerpoint/2010/main" val="3679130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703725"/>
            <a:ext cx="84582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latin typeface="+mj-lt"/>
              </a:rPr>
              <a:t>Different </a:t>
            </a:r>
            <a:r>
              <a:rPr lang="en-US" sz="3200" dirty="0">
                <a:latin typeface="+mj-lt"/>
              </a:rPr>
              <a:t>counting algorithms</a:t>
            </a:r>
            <a:r>
              <a:rPr lang="en-US" sz="3200" dirty="0" smtClean="0">
                <a:latin typeface="+mj-lt"/>
              </a:rPr>
              <a:t>?</a:t>
            </a:r>
          </a:p>
          <a:p>
            <a:pPr marL="457200" indent="-457200">
              <a:buFont typeface="Arial" panose="020B0604020202020204" pitchFamily="34" charset="0"/>
              <a:buChar char="•"/>
            </a:pPr>
            <a:r>
              <a:rPr lang="en-US" sz="3200" dirty="0" smtClean="0">
                <a:latin typeface="+mj-lt"/>
              </a:rPr>
              <a:t>More sensitive accelerometers recommended? Ways to overcome variable factors like baggy clothing?</a:t>
            </a:r>
          </a:p>
          <a:p>
            <a:pPr marL="457200" indent="-457200">
              <a:buFont typeface="Arial" panose="020B0604020202020204" pitchFamily="34" charset="0"/>
              <a:buChar char="•"/>
            </a:pPr>
            <a:r>
              <a:rPr lang="en-US" sz="3200" dirty="0" smtClean="0">
                <a:latin typeface="+mj-lt"/>
              </a:rPr>
              <a:t>Ideas </a:t>
            </a:r>
            <a:r>
              <a:rPr lang="en-US" sz="3200" dirty="0">
                <a:latin typeface="+mj-lt"/>
              </a:rPr>
              <a:t>for possible </a:t>
            </a:r>
            <a:r>
              <a:rPr lang="en-US" sz="3200" dirty="0" smtClean="0">
                <a:latin typeface="+mj-lt"/>
              </a:rPr>
              <a:t>materials </a:t>
            </a:r>
            <a:r>
              <a:rPr lang="en-US" sz="3200" dirty="0">
                <a:latin typeface="+mj-lt"/>
              </a:rPr>
              <a:t>for outer casing</a:t>
            </a:r>
            <a:r>
              <a:rPr lang="en-US" sz="3200" dirty="0" smtClean="0">
                <a:latin typeface="+mj-lt"/>
              </a:rPr>
              <a:t>?</a:t>
            </a:r>
            <a:endParaRPr lang="en-US" sz="3200" dirty="0">
              <a:latin typeface="+mj-lt"/>
            </a:endParaRPr>
          </a:p>
        </p:txBody>
      </p:sp>
      <p:sp>
        <p:nvSpPr>
          <p:cNvPr id="16" name="Rectangle 15"/>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Requested Input</a:t>
            </a:r>
            <a:endParaRPr lang="en-US" dirty="0">
              <a:cs typeface="Helvetica" panose="020B0604020202020204" pitchFamily="34" charset="0"/>
            </a:endParaRPr>
          </a:p>
        </p:txBody>
      </p:sp>
    </p:spTree>
    <p:extLst>
      <p:ext uri="{BB962C8B-B14F-4D97-AF65-F5344CB8AC3E}">
        <p14:creationId xmlns:p14="http://schemas.microsoft.com/office/powerpoint/2010/main" val="4229884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4157" y="1981200"/>
            <a:ext cx="2971800" cy="369332"/>
          </a:xfrm>
          <a:prstGeom prst="rect">
            <a:avLst/>
          </a:prstGeom>
          <a:noFill/>
        </p:spPr>
        <p:txBody>
          <a:bodyPr wrap="square" rtlCol="0">
            <a:spAutoFit/>
          </a:bodyPr>
          <a:lstStyle/>
          <a:p>
            <a:r>
              <a:rPr lang="en-US" dirty="0" smtClean="0">
                <a:hlinkClick r:id="rId2" action="ppaction://hlinksldjump"/>
              </a:rPr>
              <a:t>Clinical Problem</a:t>
            </a:r>
            <a:endParaRPr lang="en-US" dirty="0"/>
          </a:p>
        </p:txBody>
      </p:sp>
      <p:sp>
        <p:nvSpPr>
          <p:cNvPr id="4" name="TextBox 3"/>
          <p:cNvSpPr txBox="1"/>
          <p:nvPr/>
        </p:nvSpPr>
        <p:spPr>
          <a:xfrm>
            <a:off x="394157" y="2514600"/>
            <a:ext cx="1905000" cy="381000"/>
          </a:xfrm>
          <a:prstGeom prst="rect">
            <a:avLst/>
          </a:prstGeom>
          <a:noFill/>
        </p:spPr>
        <p:txBody>
          <a:bodyPr wrap="square" rtlCol="0">
            <a:spAutoFit/>
          </a:bodyPr>
          <a:lstStyle/>
          <a:p>
            <a:r>
              <a:rPr lang="en-US" dirty="0" smtClean="0">
                <a:hlinkClick r:id="rId3" action="ppaction://hlinksldjump"/>
              </a:rPr>
              <a:t>Standard of Care</a:t>
            </a:r>
            <a:endParaRPr lang="en-US" dirty="0"/>
          </a:p>
        </p:txBody>
      </p:sp>
      <p:sp>
        <p:nvSpPr>
          <p:cNvPr id="6" name="TextBox 5">
            <a:hlinkClick r:id="rId4" action="ppaction://hlinksldjump"/>
          </p:cNvPr>
          <p:cNvSpPr txBox="1"/>
          <p:nvPr/>
        </p:nvSpPr>
        <p:spPr>
          <a:xfrm>
            <a:off x="394157" y="3593068"/>
            <a:ext cx="2133600" cy="369332"/>
          </a:xfrm>
          <a:prstGeom prst="rect">
            <a:avLst/>
          </a:prstGeom>
          <a:noFill/>
        </p:spPr>
        <p:txBody>
          <a:bodyPr wrap="square" rtlCol="0">
            <a:spAutoFit/>
          </a:bodyPr>
          <a:lstStyle/>
          <a:p>
            <a:r>
              <a:rPr lang="en-US" dirty="0" smtClean="0">
                <a:hlinkClick r:id="rId4" action="ppaction://hlinksldjump"/>
              </a:rPr>
              <a:t>Goals &amp; Constraints</a:t>
            </a:r>
            <a:endParaRPr lang="en-US" dirty="0"/>
          </a:p>
        </p:txBody>
      </p:sp>
      <p:sp>
        <p:nvSpPr>
          <p:cNvPr id="14" name="TextBox 13"/>
          <p:cNvSpPr txBox="1"/>
          <p:nvPr/>
        </p:nvSpPr>
        <p:spPr>
          <a:xfrm>
            <a:off x="394157" y="4114800"/>
            <a:ext cx="1752600" cy="381000"/>
          </a:xfrm>
          <a:prstGeom prst="rect">
            <a:avLst/>
          </a:prstGeom>
          <a:noFill/>
        </p:spPr>
        <p:txBody>
          <a:bodyPr wrap="square" rtlCol="0">
            <a:spAutoFit/>
          </a:bodyPr>
          <a:lstStyle/>
          <a:p>
            <a:r>
              <a:rPr lang="en-US" dirty="0" smtClean="0">
                <a:hlinkClick r:id="rId5" action="ppaction://hlinksldjump"/>
              </a:rPr>
              <a:t>Block Diagram</a:t>
            </a:r>
            <a:endParaRPr lang="en-US" dirty="0"/>
          </a:p>
        </p:txBody>
      </p:sp>
      <p:sp>
        <p:nvSpPr>
          <p:cNvPr id="16" name="TextBox 15">
            <a:hlinkClick r:id="rId6" action="ppaction://hlinksldjump"/>
          </p:cNvPr>
          <p:cNvSpPr txBox="1"/>
          <p:nvPr/>
        </p:nvSpPr>
        <p:spPr>
          <a:xfrm>
            <a:off x="366567" y="3059668"/>
            <a:ext cx="2286000" cy="369332"/>
          </a:xfrm>
          <a:prstGeom prst="rect">
            <a:avLst/>
          </a:prstGeom>
          <a:noFill/>
        </p:spPr>
        <p:txBody>
          <a:bodyPr wrap="square" rtlCol="0">
            <a:spAutoFit/>
          </a:bodyPr>
          <a:lstStyle/>
          <a:p>
            <a:r>
              <a:rPr lang="en-US" dirty="0" smtClean="0">
                <a:hlinkClick r:id="rId6" action="ppaction://hlinksldjump"/>
              </a:rPr>
              <a:t>Existing Technology</a:t>
            </a:r>
            <a:endParaRPr lang="en-US" dirty="0" smtClean="0"/>
          </a:p>
        </p:txBody>
      </p:sp>
      <p:sp>
        <p:nvSpPr>
          <p:cNvPr id="17" name="TextBox 16"/>
          <p:cNvSpPr txBox="1"/>
          <p:nvPr/>
        </p:nvSpPr>
        <p:spPr>
          <a:xfrm>
            <a:off x="3137357" y="3048000"/>
            <a:ext cx="2362200" cy="369332"/>
          </a:xfrm>
          <a:prstGeom prst="rect">
            <a:avLst/>
          </a:prstGeom>
          <a:noFill/>
        </p:spPr>
        <p:txBody>
          <a:bodyPr wrap="square" rtlCol="0">
            <a:spAutoFit/>
          </a:bodyPr>
          <a:lstStyle/>
          <a:p>
            <a:r>
              <a:rPr lang="en-US" dirty="0" smtClean="0">
                <a:hlinkClick r:id="rId7" action="ppaction://hlinksldjump"/>
              </a:rPr>
              <a:t>Future Design Goals</a:t>
            </a:r>
            <a:endParaRPr lang="en-US" dirty="0"/>
          </a:p>
        </p:txBody>
      </p:sp>
      <p:sp>
        <p:nvSpPr>
          <p:cNvPr id="18" name="TextBox 17"/>
          <p:cNvSpPr txBox="1"/>
          <p:nvPr/>
        </p:nvSpPr>
        <p:spPr>
          <a:xfrm>
            <a:off x="3137357" y="2514600"/>
            <a:ext cx="3276600" cy="369332"/>
          </a:xfrm>
          <a:prstGeom prst="rect">
            <a:avLst/>
          </a:prstGeom>
          <a:noFill/>
        </p:spPr>
        <p:txBody>
          <a:bodyPr wrap="square" rtlCol="0">
            <a:spAutoFit/>
          </a:bodyPr>
          <a:lstStyle/>
          <a:p>
            <a:r>
              <a:rPr lang="en-US" dirty="0" smtClean="0">
                <a:hlinkClick r:id="rId7" action="ppaction://hlinksldjump"/>
              </a:rPr>
              <a:t>Current Mechanical Prototype</a:t>
            </a:r>
            <a:endParaRPr lang="en-US" dirty="0"/>
          </a:p>
        </p:txBody>
      </p:sp>
      <p:sp>
        <p:nvSpPr>
          <p:cNvPr id="19" name="TextBox 18"/>
          <p:cNvSpPr txBox="1"/>
          <p:nvPr/>
        </p:nvSpPr>
        <p:spPr>
          <a:xfrm>
            <a:off x="3137357" y="1981200"/>
            <a:ext cx="3048000" cy="369332"/>
          </a:xfrm>
          <a:prstGeom prst="rect">
            <a:avLst/>
          </a:prstGeom>
          <a:noFill/>
        </p:spPr>
        <p:txBody>
          <a:bodyPr wrap="square" rtlCol="0">
            <a:spAutoFit/>
          </a:bodyPr>
          <a:lstStyle/>
          <a:p>
            <a:r>
              <a:rPr lang="en-US" dirty="0" smtClean="0">
                <a:hlinkClick r:id="rId7" action="ppaction://hlinksldjump"/>
              </a:rPr>
              <a:t>Current Electrical Prototype</a:t>
            </a:r>
            <a:endParaRPr lang="en-US" dirty="0"/>
          </a:p>
        </p:txBody>
      </p:sp>
      <p:sp>
        <p:nvSpPr>
          <p:cNvPr id="13" name="TextBox 12"/>
          <p:cNvSpPr txBox="1"/>
          <p:nvPr/>
        </p:nvSpPr>
        <p:spPr>
          <a:xfrm>
            <a:off x="3137357" y="3581400"/>
            <a:ext cx="3581400" cy="369332"/>
          </a:xfrm>
          <a:prstGeom prst="rect">
            <a:avLst/>
          </a:prstGeom>
          <a:noFill/>
        </p:spPr>
        <p:txBody>
          <a:bodyPr wrap="square" rtlCol="0">
            <a:spAutoFit/>
          </a:bodyPr>
          <a:lstStyle/>
          <a:p>
            <a:r>
              <a:rPr lang="en-US" dirty="0" smtClean="0">
                <a:hlinkClick r:id="rId8" action="ppaction://hlinksldjump"/>
              </a:rPr>
              <a:t>Verification &amp; Validation Testing</a:t>
            </a:r>
            <a:endParaRPr lang="en-US" dirty="0"/>
          </a:p>
        </p:txBody>
      </p:sp>
      <p:sp>
        <p:nvSpPr>
          <p:cNvPr id="21" name="TextBox 20"/>
          <p:cNvSpPr txBox="1"/>
          <p:nvPr/>
        </p:nvSpPr>
        <p:spPr>
          <a:xfrm>
            <a:off x="3137357" y="4114800"/>
            <a:ext cx="1752600" cy="381000"/>
          </a:xfrm>
          <a:prstGeom prst="rect">
            <a:avLst/>
          </a:prstGeom>
          <a:noFill/>
        </p:spPr>
        <p:txBody>
          <a:bodyPr wrap="square" rtlCol="0">
            <a:spAutoFit/>
          </a:bodyPr>
          <a:lstStyle/>
          <a:p>
            <a:r>
              <a:rPr lang="en-US" dirty="0" smtClean="0">
                <a:hlinkClick r:id="rId9" action="ppaction://hlinksldjump"/>
              </a:rPr>
              <a:t>Electrical FMEA</a:t>
            </a:r>
            <a:endParaRPr lang="en-US" dirty="0"/>
          </a:p>
        </p:txBody>
      </p:sp>
      <p:sp>
        <p:nvSpPr>
          <p:cNvPr id="22" name="TextBox 21"/>
          <p:cNvSpPr txBox="1"/>
          <p:nvPr/>
        </p:nvSpPr>
        <p:spPr>
          <a:xfrm>
            <a:off x="3137357" y="4572000"/>
            <a:ext cx="2133600" cy="369332"/>
          </a:xfrm>
          <a:prstGeom prst="rect">
            <a:avLst/>
          </a:prstGeom>
          <a:noFill/>
        </p:spPr>
        <p:txBody>
          <a:bodyPr wrap="square" rtlCol="0">
            <a:spAutoFit/>
          </a:bodyPr>
          <a:lstStyle/>
          <a:p>
            <a:r>
              <a:rPr lang="en-US" dirty="0" smtClean="0">
                <a:hlinkClick r:id="rId7" action="ppaction://hlinksldjump"/>
              </a:rPr>
              <a:t>Mechanical FMEA</a:t>
            </a:r>
            <a:endParaRPr lang="en-US" dirty="0"/>
          </a:p>
        </p:txBody>
      </p:sp>
      <p:sp>
        <p:nvSpPr>
          <p:cNvPr id="23" name="Rectangle 22"/>
          <p:cNvSpPr/>
          <p:nvPr/>
        </p:nvSpPr>
        <p:spPr>
          <a:xfrm>
            <a:off x="3161005" y="5105400"/>
            <a:ext cx="1843005" cy="369332"/>
          </a:xfrm>
          <a:prstGeom prst="rect">
            <a:avLst/>
          </a:prstGeom>
        </p:spPr>
        <p:txBody>
          <a:bodyPr wrap="none">
            <a:spAutoFit/>
          </a:bodyPr>
          <a:lstStyle/>
          <a:p>
            <a:r>
              <a:rPr lang="en-US" dirty="0" smtClean="0">
                <a:hlinkClick r:id="rId10" action="ppaction://hlinksldjump"/>
              </a:rPr>
              <a:t>Adhesive Testing</a:t>
            </a:r>
            <a:endParaRPr lang="en-US" dirty="0"/>
          </a:p>
        </p:txBody>
      </p:sp>
      <p:sp>
        <p:nvSpPr>
          <p:cNvPr id="24" name="Rectangle 23"/>
          <p:cNvSpPr/>
          <p:nvPr/>
        </p:nvSpPr>
        <p:spPr>
          <a:xfrm>
            <a:off x="6591821" y="1957552"/>
            <a:ext cx="2114105" cy="369332"/>
          </a:xfrm>
          <a:prstGeom prst="rect">
            <a:avLst/>
          </a:prstGeom>
        </p:spPr>
        <p:txBody>
          <a:bodyPr wrap="none">
            <a:spAutoFit/>
          </a:bodyPr>
          <a:lstStyle/>
          <a:p>
            <a:r>
              <a:rPr lang="en-US" dirty="0" smtClean="0">
                <a:hlinkClick r:id="rId8" action="ppaction://hlinksldjump"/>
              </a:rPr>
              <a:t>Respiratory Sounds</a:t>
            </a:r>
            <a:endParaRPr lang="en-US" dirty="0"/>
          </a:p>
        </p:txBody>
      </p:sp>
      <p:sp>
        <p:nvSpPr>
          <p:cNvPr id="25" name="Rectangle 24"/>
          <p:cNvSpPr/>
          <p:nvPr/>
        </p:nvSpPr>
        <p:spPr>
          <a:xfrm>
            <a:off x="6566357" y="2514600"/>
            <a:ext cx="1317990" cy="369332"/>
          </a:xfrm>
          <a:prstGeom prst="rect">
            <a:avLst/>
          </a:prstGeom>
        </p:spPr>
        <p:txBody>
          <a:bodyPr wrap="none">
            <a:spAutoFit/>
          </a:bodyPr>
          <a:lstStyle/>
          <a:p>
            <a:r>
              <a:rPr lang="en-US" dirty="0" smtClean="0">
                <a:hlinkClick r:id="rId11" action="ppaction://hlinksldjump"/>
              </a:rPr>
              <a:t>Gantt Chart</a:t>
            </a:r>
            <a:endParaRPr lang="en-US" dirty="0"/>
          </a:p>
        </p:txBody>
      </p:sp>
      <p:sp>
        <p:nvSpPr>
          <p:cNvPr id="26" name="Rectangle 25"/>
          <p:cNvSpPr/>
          <p:nvPr/>
        </p:nvSpPr>
        <p:spPr>
          <a:xfrm>
            <a:off x="6109157" y="3059668"/>
            <a:ext cx="2730043" cy="369332"/>
          </a:xfrm>
          <a:prstGeom prst="rect">
            <a:avLst/>
          </a:prstGeom>
        </p:spPr>
        <p:txBody>
          <a:bodyPr wrap="none">
            <a:spAutoFit/>
          </a:bodyPr>
          <a:lstStyle/>
          <a:p>
            <a:r>
              <a:rPr lang="en-US" dirty="0" smtClean="0">
                <a:hlinkClick r:id="rId12" action="ppaction://hlinksldjump"/>
              </a:rPr>
              <a:t>In-Depth Clinical Problem</a:t>
            </a:r>
            <a:endParaRPr lang="en-US" dirty="0"/>
          </a:p>
        </p:txBody>
      </p:sp>
      <p:sp>
        <p:nvSpPr>
          <p:cNvPr id="27" name="Rectangle 26"/>
          <p:cNvSpPr/>
          <p:nvPr/>
        </p:nvSpPr>
        <p:spPr>
          <a:xfrm>
            <a:off x="6585562" y="3593068"/>
            <a:ext cx="2073709" cy="369332"/>
          </a:xfrm>
          <a:prstGeom prst="rect">
            <a:avLst/>
          </a:prstGeom>
        </p:spPr>
        <p:txBody>
          <a:bodyPr wrap="none">
            <a:spAutoFit/>
          </a:bodyPr>
          <a:lstStyle/>
          <a:p>
            <a:r>
              <a:rPr lang="en-US" dirty="0" smtClean="0">
                <a:hlinkClick r:id="rId13" action="ppaction://hlinksldjump"/>
              </a:rPr>
              <a:t>Problem Validation</a:t>
            </a:r>
            <a:endParaRPr lang="en-US" dirty="0"/>
          </a:p>
        </p:txBody>
      </p:sp>
      <p:sp>
        <p:nvSpPr>
          <p:cNvPr id="28" name="Rectangle 27"/>
          <p:cNvSpPr/>
          <p:nvPr/>
        </p:nvSpPr>
        <p:spPr>
          <a:xfrm>
            <a:off x="6172200" y="4038600"/>
            <a:ext cx="2795381" cy="369332"/>
          </a:xfrm>
          <a:prstGeom prst="rect">
            <a:avLst/>
          </a:prstGeom>
        </p:spPr>
        <p:txBody>
          <a:bodyPr wrap="none">
            <a:spAutoFit/>
          </a:bodyPr>
          <a:lstStyle/>
          <a:p>
            <a:r>
              <a:rPr lang="en-US" dirty="0" smtClean="0">
                <a:hlinkClick r:id="rId14" action="ppaction://hlinksldjump"/>
              </a:rPr>
              <a:t>RR Predicts Cardiac Arrest</a:t>
            </a:r>
            <a:endParaRPr lang="en-US" dirty="0"/>
          </a:p>
        </p:txBody>
      </p:sp>
      <p:sp>
        <p:nvSpPr>
          <p:cNvPr id="29" name="Rectangle 28"/>
          <p:cNvSpPr/>
          <p:nvPr/>
        </p:nvSpPr>
        <p:spPr>
          <a:xfrm>
            <a:off x="6032957" y="4583668"/>
            <a:ext cx="2749663" cy="369332"/>
          </a:xfrm>
          <a:prstGeom prst="rect">
            <a:avLst/>
          </a:prstGeom>
        </p:spPr>
        <p:txBody>
          <a:bodyPr wrap="none">
            <a:spAutoFit/>
          </a:bodyPr>
          <a:lstStyle/>
          <a:p>
            <a:r>
              <a:rPr lang="en-US" dirty="0" smtClean="0">
                <a:hlinkClick r:id="rId15" action="ppaction://hlinksldjump"/>
              </a:rPr>
              <a:t>Emergency Severity Index</a:t>
            </a:r>
            <a:endParaRPr lang="en-US" dirty="0"/>
          </a:p>
        </p:txBody>
      </p:sp>
      <p:sp>
        <p:nvSpPr>
          <p:cNvPr id="30" name="TextBox 29"/>
          <p:cNvSpPr txBox="1"/>
          <p:nvPr/>
        </p:nvSpPr>
        <p:spPr>
          <a:xfrm>
            <a:off x="6185356" y="5105400"/>
            <a:ext cx="2653843" cy="369332"/>
          </a:xfrm>
          <a:prstGeom prst="rect">
            <a:avLst/>
          </a:prstGeom>
          <a:noFill/>
        </p:spPr>
        <p:txBody>
          <a:bodyPr wrap="square" rtlCol="0">
            <a:spAutoFit/>
          </a:bodyPr>
          <a:lstStyle/>
          <a:p>
            <a:r>
              <a:rPr lang="en-US" dirty="0" smtClean="0">
                <a:hlinkClick r:id="rId16" action="ppaction://hlinksldjump"/>
              </a:rPr>
              <a:t>Prices of Triage Devices</a:t>
            </a:r>
            <a:endParaRPr lang="en-US" dirty="0"/>
          </a:p>
        </p:txBody>
      </p:sp>
      <p:sp>
        <p:nvSpPr>
          <p:cNvPr id="31" name="Rectangle 30"/>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Appendix</a:t>
            </a:r>
            <a:endParaRPr lang="en-US" dirty="0">
              <a:cs typeface="Helvetica" panose="020B0604020202020204" pitchFamily="34" charset="0"/>
            </a:endParaRPr>
          </a:p>
        </p:txBody>
      </p:sp>
    </p:spTree>
    <p:extLst>
      <p:ext uri="{BB962C8B-B14F-4D97-AF65-F5344CB8AC3E}">
        <p14:creationId xmlns:p14="http://schemas.microsoft.com/office/powerpoint/2010/main" val="3679130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809096221"/>
              </p:ext>
            </p:extLst>
          </p:nvPr>
        </p:nvGraphicFramePr>
        <p:xfrm>
          <a:off x="315050" y="2093771"/>
          <a:ext cx="8524150" cy="2897840"/>
        </p:xfrm>
        <a:graphic>
          <a:graphicData uri="http://schemas.openxmlformats.org/drawingml/2006/table">
            <a:tbl>
              <a:tblPr firstRow="1" bandRow="1">
                <a:tableStyleId>{16D9F66E-5EB9-4882-86FB-DCBF35E3C3E4}</a:tableStyleId>
              </a:tblPr>
              <a:tblGrid>
                <a:gridCol w="8524150"/>
              </a:tblGrid>
              <a:tr h="433829">
                <a:tc>
                  <a:txBody>
                    <a:bodyPr/>
                    <a:lstStyle/>
                    <a:p>
                      <a:r>
                        <a:rPr lang="en-US" sz="2600" b="0" dirty="0" smtClean="0">
                          <a:latin typeface="+mj-lt"/>
                        </a:rPr>
                        <a:t>Problems</a:t>
                      </a:r>
                      <a:r>
                        <a:rPr lang="en-US" sz="2600" b="0" baseline="0" dirty="0" smtClean="0">
                          <a:latin typeface="+mj-lt"/>
                        </a:rPr>
                        <a:t> with Current Technology</a:t>
                      </a:r>
                      <a:endParaRPr lang="en-US" sz="2600" b="0" dirty="0">
                        <a:latin typeface="+mj-lt"/>
                      </a:endParaRPr>
                    </a:p>
                  </a:txBody>
                  <a:tcPr anchor="ctr" anchorCtr="1"/>
                </a:tc>
              </a:tr>
              <a:tr h="594360">
                <a:tc>
                  <a:txBody>
                    <a:bodyPr/>
                    <a:lstStyle/>
                    <a:p>
                      <a:pPr marL="234950" marR="0" indent="-234950" algn="l" defTabSz="914400" rtl="0" eaLnBrk="1" fontAlgn="auto" latinLnBrk="0" hangingPunct="1">
                        <a:lnSpc>
                          <a:spcPct val="100000"/>
                        </a:lnSpc>
                        <a:spcBef>
                          <a:spcPts val="0"/>
                        </a:spcBef>
                        <a:spcAft>
                          <a:spcPts val="0"/>
                        </a:spcAft>
                        <a:buClrTx/>
                        <a:buSzTx/>
                        <a:buFont typeface="+mj-lt"/>
                        <a:buNone/>
                        <a:tabLst/>
                        <a:defRPr/>
                      </a:pPr>
                      <a:r>
                        <a:rPr lang="en-US" sz="2000" kern="1200" dirty="0" smtClean="0">
                          <a:effectLst/>
                          <a:latin typeface="+mj-lt"/>
                        </a:rPr>
                        <a:t>1. Bulky and complicated to use.</a:t>
                      </a:r>
                      <a:endParaRPr lang="en-US" sz="2000" b="0" i="0" kern="1200" dirty="0" smtClean="0">
                        <a:solidFill>
                          <a:schemeClr val="tx1"/>
                        </a:solidFill>
                        <a:effectLst/>
                        <a:latin typeface="+mj-lt"/>
                      </a:endParaRPr>
                    </a:p>
                  </a:txBody>
                  <a:tcPr anchor="ctr"/>
                </a:tc>
              </a:tr>
              <a:tr h="685800">
                <a:tc>
                  <a:txBody>
                    <a:bodyPr/>
                    <a:lstStyle/>
                    <a:p>
                      <a:pPr marL="234950" marR="0" indent="-234950" algn="l" defTabSz="914400" rtl="0" eaLnBrk="1" fontAlgn="auto" latinLnBrk="0" hangingPunct="1">
                        <a:lnSpc>
                          <a:spcPct val="100000"/>
                        </a:lnSpc>
                        <a:spcBef>
                          <a:spcPts val="0"/>
                        </a:spcBef>
                        <a:spcAft>
                          <a:spcPts val="0"/>
                        </a:spcAft>
                        <a:buClrTx/>
                        <a:buSzTx/>
                        <a:buFont typeface="+mj-lt"/>
                        <a:buNone/>
                        <a:tabLst/>
                        <a:defRPr/>
                      </a:pPr>
                      <a:r>
                        <a:rPr lang="en-US" sz="2000" kern="1200" dirty="0" smtClean="0">
                          <a:effectLst/>
                          <a:latin typeface="+mj-lt"/>
                        </a:rPr>
                        <a:t>2. Invasive and</a:t>
                      </a:r>
                      <a:r>
                        <a:rPr lang="en-US" sz="2000" kern="1200" baseline="0" dirty="0" smtClean="0">
                          <a:effectLst/>
                          <a:latin typeface="+mj-lt"/>
                        </a:rPr>
                        <a:t> may be uncomfortable for an ED patient.</a:t>
                      </a:r>
                      <a:endParaRPr lang="en-US" sz="2000" b="0" kern="1200" dirty="0" smtClean="0">
                        <a:solidFill>
                          <a:schemeClr val="tx1"/>
                        </a:solidFill>
                        <a:effectLst/>
                        <a:latin typeface="+mj-lt"/>
                        <a:ea typeface="+mn-ea"/>
                        <a:cs typeface="+mn-cs"/>
                      </a:endParaRPr>
                    </a:p>
                  </a:txBody>
                  <a:tcPr anchor="ctr"/>
                </a:tc>
              </a:tr>
              <a:tr h="42672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2000" kern="1200" dirty="0" smtClean="0">
                          <a:effectLst/>
                          <a:latin typeface="+mj-lt"/>
                        </a:rPr>
                        <a:t>3. Requires long setup &amp; measurement time;</a:t>
                      </a:r>
                      <a:r>
                        <a:rPr lang="en-US" sz="2000" kern="1200" baseline="0" dirty="0" smtClean="0">
                          <a:effectLst/>
                          <a:latin typeface="+mj-lt"/>
                        </a:rPr>
                        <a:t> </a:t>
                      </a:r>
                      <a:r>
                        <a:rPr lang="en-US" sz="2000" kern="1200" dirty="0" smtClean="0">
                          <a:effectLst/>
                          <a:latin typeface="+mj-lt"/>
                        </a:rPr>
                        <a:t>inefficient</a:t>
                      </a:r>
                      <a:r>
                        <a:rPr lang="en-US" sz="2000" kern="1200" baseline="0" dirty="0" smtClean="0">
                          <a:effectLst/>
                          <a:latin typeface="+mj-lt"/>
                        </a:rPr>
                        <a:t> for fast-paced triage setting.</a:t>
                      </a:r>
                      <a:endParaRPr lang="en-US" sz="2000" b="0" kern="1200" dirty="0" smtClean="0">
                        <a:solidFill>
                          <a:schemeClr val="dk1"/>
                        </a:solidFill>
                        <a:effectLst/>
                        <a:latin typeface="+mj-lt"/>
                        <a:ea typeface="+mn-ea"/>
                        <a:cs typeface="+mn-cs"/>
                      </a:endParaRPr>
                    </a:p>
                  </a:txBody>
                  <a:tcPr anchor="ctr"/>
                </a:tc>
              </a:tr>
              <a:tr h="428960">
                <a:tc>
                  <a:txBody>
                    <a:bodyPr/>
                    <a:lstStyle/>
                    <a:p>
                      <a:pPr marL="0" indent="0">
                        <a:buFont typeface="+mj-lt"/>
                        <a:buNone/>
                      </a:pPr>
                      <a:r>
                        <a:rPr lang="en-US" sz="2000" kern="1200" dirty="0" smtClean="0">
                          <a:effectLst/>
                          <a:latin typeface="+mj-lt"/>
                        </a:rPr>
                        <a:t>4. Too expensive.</a:t>
                      </a:r>
                      <a:endParaRPr lang="en-US" sz="2000" b="0" kern="1200" dirty="0">
                        <a:solidFill>
                          <a:schemeClr val="dk1"/>
                        </a:solidFill>
                        <a:effectLst/>
                        <a:latin typeface="+mj-lt"/>
                        <a:ea typeface="+mn-ea"/>
                        <a:cs typeface="+mn-cs"/>
                      </a:endParaRPr>
                    </a:p>
                  </a:txBody>
                  <a:tcPr anchor="ctr"/>
                </a:tc>
              </a:tr>
            </a:tbl>
          </a:graphicData>
        </a:graphic>
      </p:graphicFrame>
      <p:sp>
        <p:nvSpPr>
          <p:cNvPr id="39" name="Title 1"/>
          <p:cNvSpPr txBox="1">
            <a:spLocks/>
          </p:cNvSpPr>
          <p:nvPr/>
        </p:nvSpPr>
        <p:spPr>
          <a:xfrm>
            <a:off x="76200" y="-38102"/>
            <a:ext cx="8458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Existing Technology</a:t>
            </a:r>
            <a:endParaRPr lang="en-US" dirty="0">
              <a:cs typeface="Helvetica" panose="020B0604020202020204" pitchFamily="34" charset="0"/>
            </a:endParaRPr>
          </a:p>
        </p:txBody>
      </p:sp>
      <p:grpSp>
        <p:nvGrpSpPr>
          <p:cNvPr id="3" name="Group 2"/>
          <p:cNvGrpSpPr/>
          <p:nvPr/>
        </p:nvGrpSpPr>
        <p:grpSpPr>
          <a:xfrm>
            <a:off x="70495" y="1524000"/>
            <a:ext cx="8921105" cy="5090593"/>
            <a:chOff x="70495" y="1600200"/>
            <a:chExt cx="8921105" cy="5090593"/>
          </a:xfrm>
        </p:grpSpPr>
        <p:pic>
          <p:nvPicPr>
            <p:cNvPr id="19" name="Picture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015" y="4953000"/>
              <a:ext cx="5953985" cy="1737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245501"/>
              <a:ext cx="6477000" cy="17074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95" y="1600200"/>
              <a:ext cx="533970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p:nvPr/>
          </p:nvPicPr>
          <p:blipFill rotWithShape="1">
            <a:blip r:embed="rId6" cstate="print">
              <a:extLst>
                <a:ext uri="{28A0092B-C50C-407E-A947-70E740481C1C}">
                  <a14:useLocalDpi xmlns:a14="http://schemas.microsoft.com/office/drawing/2010/main" val="0"/>
                </a:ext>
              </a:extLst>
            </a:blip>
            <a:srcRect t="1" b="3315"/>
            <a:stretch/>
          </p:blipFill>
          <p:spPr bwMode="auto">
            <a:xfrm>
              <a:off x="5486400" y="1600200"/>
              <a:ext cx="3505200" cy="1555099"/>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551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5"/>
          <p:cNvGrpSpPr/>
          <p:nvPr/>
        </p:nvGrpSpPr>
        <p:grpSpPr>
          <a:xfrm>
            <a:off x="0" y="743486"/>
            <a:ext cx="9144000" cy="345578"/>
            <a:chOff x="0" y="972086"/>
            <a:chExt cx="9144000" cy="345578"/>
          </a:xfrm>
        </p:grpSpPr>
        <p:sp>
          <p:nvSpPr>
            <p:cNvPr id="7" name="TextBox 6"/>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8" name="TextBox 7"/>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9" name="TextBox 8"/>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Design</a:t>
              </a:r>
              <a:endParaRPr lang="en-US" sz="1600" b="1" dirty="0">
                <a:solidFill>
                  <a:schemeClr val="accent1">
                    <a:lumMod val="50000"/>
                  </a:schemeClr>
                </a:solidFill>
                <a:latin typeface="+mj-lt"/>
              </a:endParaRPr>
            </a:p>
          </p:txBody>
        </p:sp>
        <p:sp>
          <p:nvSpPr>
            <p:cNvPr id="10" name="TextBox 9"/>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11" name="TextBox 10"/>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12" name="TextBox 11"/>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16" name="Title 1"/>
          <p:cNvSpPr txBox="1">
            <a:spLocks/>
          </p:cNvSpPr>
          <p:nvPr/>
        </p:nvSpPr>
        <p:spPr>
          <a:xfrm>
            <a:off x="76200" y="-38102"/>
            <a:ext cx="388778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Clinical Problem</a:t>
            </a:r>
            <a:endParaRPr lang="en-US" dirty="0">
              <a:cs typeface="Helvetica" panose="020B0604020202020204" pitchFamily="34" charset="0"/>
            </a:endParaRPr>
          </a:p>
        </p:txBody>
      </p:sp>
      <p:sp>
        <p:nvSpPr>
          <p:cNvPr id="17" name="Content Placeholder 2"/>
          <p:cNvSpPr txBox="1">
            <a:spLocks/>
          </p:cNvSpPr>
          <p:nvPr/>
        </p:nvSpPr>
        <p:spPr>
          <a:xfrm>
            <a:off x="0" y="1295400"/>
            <a:ext cx="9144000" cy="609599"/>
          </a:xfrm>
          <a:prstGeom prst="rect">
            <a:avLst/>
          </a:prstGeom>
        </p:spPr>
        <p:txBody>
          <a:bodyPr vert="horz" lIns="91440" tIns="45720" rIns="91440" bIns="45720" rtlCol="0">
            <a:no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1200" cap="none" spc="0" normalizeH="0" baseline="0" noProof="0" smtClean="0">
                <a:ln>
                  <a:noFill/>
                </a:ln>
                <a:solidFill>
                  <a:schemeClr val="tx1"/>
                </a:solidFill>
                <a:effectLst/>
                <a:uLnTx/>
                <a:uFillTx/>
                <a:latin typeface="+mj-lt"/>
                <a:ea typeface="+mn-ea"/>
                <a:cs typeface="+mn-cs"/>
              </a:rPr>
              <a:t>pulse rate | O</a:t>
            </a:r>
            <a:r>
              <a:rPr kumimoji="0" lang="en-US" sz="2200" b="0" i="0" u="none" strike="noStrike" kern="1200" cap="none" spc="0" normalizeH="0" baseline="-25000" noProof="0" smtClean="0">
                <a:ln>
                  <a:noFill/>
                </a:ln>
                <a:solidFill>
                  <a:schemeClr val="tx1"/>
                </a:solidFill>
                <a:effectLst/>
                <a:uLnTx/>
                <a:uFillTx/>
                <a:latin typeface="+mj-lt"/>
                <a:ea typeface="+mn-ea"/>
                <a:cs typeface="+mn-cs"/>
              </a:rPr>
              <a:t>2</a:t>
            </a:r>
            <a:r>
              <a:rPr kumimoji="0" lang="en-US" sz="2200" b="0" i="0" u="none" strike="noStrike" kern="1200" cap="none" spc="0" normalizeH="0" baseline="0" noProof="0" smtClean="0">
                <a:ln>
                  <a:noFill/>
                </a:ln>
                <a:solidFill>
                  <a:schemeClr val="tx1"/>
                </a:solidFill>
                <a:effectLst/>
                <a:uLnTx/>
                <a:uFillTx/>
                <a:latin typeface="+mj-lt"/>
                <a:ea typeface="+mn-ea"/>
                <a:cs typeface="+mn-cs"/>
              </a:rPr>
              <a:t> saturation | </a:t>
            </a:r>
            <a:r>
              <a:rPr kumimoji="0" lang="en-US" sz="2200" b="1" i="0" u="none" strike="noStrike" kern="1200" cap="none" spc="0" normalizeH="0" baseline="0" noProof="0" smtClean="0">
                <a:ln>
                  <a:noFill/>
                </a:ln>
                <a:solidFill>
                  <a:srgbClr val="002060"/>
                </a:solidFill>
                <a:effectLst/>
                <a:uLnTx/>
                <a:uFillTx/>
                <a:latin typeface="+mj-lt"/>
                <a:ea typeface="+mn-ea"/>
                <a:cs typeface="+mn-cs"/>
              </a:rPr>
              <a:t>respiratory rate (RR)</a:t>
            </a:r>
            <a:r>
              <a:rPr kumimoji="0" lang="en-US" sz="2200" b="0" i="0" u="none" strike="noStrike" kern="1200" cap="none" spc="0" normalizeH="0" baseline="0" noProof="0" smtClean="0">
                <a:ln>
                  <a:noFill/>
                </a:ln>
                <a:solidFill>
                  <a:srgbClr val="002060"/>
                </a:solidFill>
                <a:effectLst/>
                <a:uLnTx/>
                <a:uFillTx/>
                <a:latin typeface="+mj-lt"/>
                <a:ea typeface="+mn-ea"/>
                <a:cs typeface="+mn-cs"/>
              </a:rPr>
              <a:t> </a:t>
            </a:r>
            <a:r>
              <a:rPr kumimoji="0" lang="en-US" sz="2200" b="0" i="0" u="none" strike="noStrike" kern="1200" cap="none" spc="0" normalizeH="0" baseline="0" noProof="0" smtClean="0">
                <a:ln>
                  <a:noFill/>
                </a:ln>
                <a:solidFill>
                  <a:schemeClr val="tx1"/>
                </a:solidFill>
                <a:effectLst/>
                <a:uLnTx/>
                <a:uFillTx/>
                <a:latin typeface="+mj-lt"/>
                <a:ea typeface="+mn-ea"/>
                <a:cs typeface="+mn-cs"/>
              </a:rPr>
              <a:t>| blood pressure | temperature</a:t>
            </a:r>
            <a:endParaRPr kumimoji="0" lang="en-US" sz="2200" b="0" i="0" u="none" strike="noStrike" kern="1200" cap="none" spc="0" normalizeH="0" baseline="0" noProof="0" dirty="0" smtClean="0">
              <a:ln>
                <a:noFill/>
              </a:ln>
              <a:solidFill>
                <a:schemeClr val="tx1"/>
              </a:solidFill>
              <a:effectLst/>
              <a:uLnTx/>
              <a:uFillTx/>
              <a:latin typeface="+mj-lt"/>
              <a:ea typeface="+mn-ea"/>
              <a:cs typeface="+mn-cs"/>
            </a:endParaRPr>
          </a:p>
        </p:txBody>
      </p:sp>
      <p:pic>
        <p:nvPicPr>
          <p:cNvPr id="4" name="triage workflow_speeded up_slide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92416" y="2111336"/>
            <a:ext cx="7360984" cy="4137064"/>
          </a:xfrm>
        </p:spPr>
      </p:pic>
    </p:spTree>
    <p:extLst>
      <p:ext uri="{BB962C8B-B14F-4D97-AF65-F5344CB8AC3E}">
        <p14:creationId xmlns:p14="http://schemas.microsoft.com/office/powerpoint/2010/main" val="3348328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FMEA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0638334"/>
              </p:ext>
            </p:extLst>
          </p:nvPr>
        </p:nvGraphicFramePr>
        <p:xfrm>
          <a:off x="7162800" y="5638800"/>
          <a:ext cx="1828800" cy="952500"/>
        </p:xfrm>
        <a:graphic>
          <a:graphicData uri="http://schemas.openxmlformats.org/drawingml/2006/table">
            <a:tbl>
              <a:tblPr>
                <a:tableStyleId>{5C22544A-7EE6-4342-B048-85BDC9FD1C3A}</a:tableStyleId>
              </a:tblPr>
              <a:tblGrid>
                <a:gridCol w="1828800"/>
              </a:tblGrid>
              <a:tr h="190500">
                <a:tc>
                  <a:txBody>
                    <a:bodyPr/>
                    <a:lstStyle/>
                    <a:p>
                      <a:pPr algn="ctr" fontAlgn="b"/>
                      <a:r>
                        <a:rPr lang="en-US" sz="1100" u="none" strike="noStrike">
                          <a:effectLst/>
                        </a:rPr>
                        <a:t>Scale</a:t>
                      </a:r>
                      <a:endParaRPr lang="en-US" sz="1100" b="1"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1 - Long-term patient harm</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2 - Short-term patient harm</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3 - Patient discomfort</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dirty="0">
                          <a:effectLst/>
                        </a:rPr>
                        <a:t>4 - Return to Standard of Care</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13762573"/>
              </p:ext>
            </p:extLst>
          </p:nvPr>
        </p:nvGraphicFramePr>
        <p:xfrm>
          <a:off x="304801" y="1524001"/>
          <a:ext cx="8381998" cy="2764816"/>
        </p:xfrm>
        <a:graphic>
          <a:graphicData uri="http://schemas.openxmlformats.org/drawingml/2006/table">
            <a:tbl>
              <a:tblPr>
                <a:tableStyleId>{5C22544A-7EE6-4342-B048-85BDC9FD1C3A}</a:tableStyleId>
              </a:tblPr>
              <a:tblGrid>
                <a:gridCol w="1371599"/>
                <a:gridCol w="1828800"/>
                <a:gridCol w="2209800"/>
                <a:gridCol w="685800"/>
                <a:gridCol w="609600"/>
                <a:gridCol w="762000"/>
                <a:gridCol w="914399"/>
              </a:tblGrid>
              <a:tr h="550032">
                <a:tc>
                  <a:txBody>
                    <a:bodyPr/>
                    <a:lstStyle/>
                    <a:p>
                      <a:pPr algn="ctr" fontAlgn="b"/>
                      <a:r>
                        <a:rPr lang="en-US" sz="1600" b="1" u="none" strike="noStrike" dirty="0">
                          <a:effectLst/>
                          <a:latin typeface="+mj-lt"/>
                        </a:rPr>
                        <a:t>Component</a:t>
                      </a:r>
                      <a:endParaRPr lang="en-US" sz="1600" b="1" i="0" u="none" strike="noStrike" dirty="0">
                        <a:solidFill>
                          <a:srgbClr val="000000"/>
                        </a:solidFill>
                        <a:effectLst/>
                        <a:latin typeface="+mj-lt"/>
                      </a:endParaRPr>
                    </a:p>
                  </a:txBody>
                  <a:tcPr marL="7491" marR="7491" marT="7491" marB="0" anchor="ctr"/>
                </a:tc>
                <a:tc>
                  <a:txBody>
                    <a:bodyPr/>
                    <a:lstStyle/>
                    <a:p>
                      <a:pPr algn="ctr" fontAlgn="b"/>
                      <a:r>
                        <a:rPr lang="en-US" sz="1600" b="1" u="none" strike="noStrike" dirty="0">
                          <a:effectLst/>
                          <a:latin typeface="+mj-lt"/>
                        </a:rPr>
                        <a:t>Mode of Failure</a:t>
                      </a:r>
                      <a:endParaRPr lang="en-US" sz="1600" b="1" i="0" u="none" strike="noStrike" dirty="0">
                        <a:solidFill>
                          <a:srgbClr val="000000"/>
                        </a:solidFill>
                        <a:effectLst/>
                        <a:latin typeface="+mj-lt"/>
                      </a:endParaRPr>
                    </a:p>
                  </a:txBody>
                  <a:tcPr marL="7491" marR="7491" marT="7491" marB="0" anchor="ctr"/>
                </a:tc>
                <a:tc>
                  <a:txBody>
                    <a:bodyPr/>
                    <a:lstStyle/>
                    <a:p>
                      <a:pPr algn="ctr" fontAlgn="b"/>
                      <a:r>
                        <a:rPr lang="en-US" sz="1600" b="1" u="none" strike="noStrike" dirty="0">
                          <a:effectLst/>
                          <a:latin typeface="+mj-lt"/>
                        </a:rPr>
                        <a:t>Effects of Failure</a:t>
                      </a:r>
                      <a:endParaRPr lang="en-US" sz="1600" b="1" i="0" u="none" strike="noStrike" dirty="0">
                        <a:solidFill>
                          <a:srgbClr val="000000"/>
                        </a:solidFill>
                        <a:effectLst/>
                        <a:latin typeface="+mj-lt"/>
                      </a:endParaRPr>
                    </a:p>
                  </a:txBody>
                  <a:tcPr marL="7491" marR="7491" marT="7491" marB="0" anchor="ctr"/>
                </a:tc>
                <a:tc>
                  <a:txBody>
                    <a:bodyPr/>
                    <a:lstStyle/>
                    <a:p>
                      <a:pPr algn="ctr" fontAlgn="b"/>
                      <a:r>
                        <a:rPr lang="en-US" sz="1600" b="1" u="none" strike="noStrike" dirty="0" smtClean="0">
                          <a:effectLst/>
                          <a:latin typeface="+mj-lt"/>
                        </a:rPr>
                        <a:t>S</a:t>
                      </a:r>
                      <a:endParaRPr lang="en-US" sz="1600" b="1" i="0" u="none" strike="noStrike" dirty="0">
                        <a:solidFill>
                          <a:srgbClr val="000000"/>
                        </a:solidFill>
                        <a:effectLst/>
                        <a:latin typeface="+mj-lt"/>
                      </a:endParaRPr>
                    </a:p>
                  </a:txBody>
                  <a:tcPr marL="7491" marR="7491" marT="7491" marB="0" anchor="ctr"/>
                </a:tc>
                <a:tc>
                  <a:txBody>
                    <a:bodyPr/>
                    <a:lstStyle/>
                    <a:p>
                      <a:pPr algn="ctr" fontAlgn="b"/>
                      <a:r>
                        <a:rPr lang="en-US" sz="1600" b="1" u="none" strike="noStrike" dirty="0" smtClean="0">
                          <a:effectLst/>
                          <a:latin typeface="+mj-lt"/>
                        </a:rPr>
                        <a:t>O</a:t>
                      </a:r>
                      <a:endParaRPr lang="en-US" sz="1600" b="1" i="0" u="none" strike="noStrike" dirty="0">
                        <a:solidFill>
                          <a:srgbClr val="000000"/>
                        </a:solidFill>
                        <a:effectLst/>
                        <a:latin typeface="+mj-lt"/>
                      </a:endParaRPr>
                    </a:p>
                  </a:txBody>
                  <a:tcPr marL="7491" marR="7491" marT="7491" marB="0" anchor="ctr"/>
                </a:tc>
                <a:tc>
                  <a:txBody>
                    <a:bodyPr/>
                    <a:lstStyle/>
                    <a:p>
                      <a:pPr algn="ctr" fontAlgn="b"/>
                      <a:r>
                        <a:rPr lang="en-US" sz="1600" b="1" u="none" strike="noStrike" dirty="0" smtClean="0">
                          <a:effectLst/>
                          <a:latin typeface="+mj-lt"/>
                        </a:rPr>
                        <a:t>D</a:t>
                      </a:r>
                      <a:endParaRPr lang="en-US" sz="1600" b="1" i="0" u="none" strike="noStrike" dirty="0">
                        <a:solidFill>
                          <a:srgbClr val="000000"/>
                        </a:solidFill>
                        <a:effectLst/>
                        <a:latin typeface="+mj-lt"/>
                      </a:endParaRPr>
                    </a:p>
                  </a:txBody>
                  <a:tcPr marL="7491" marR="7491" marT="7491" marB="0" anchor="ctr"/>
                </a:tc>
                <a:tc>
                  <a:txBody>
                    <a:bodyPr/>
                    <a:lstStyle/>
                    <a:p>
                      <a:pPr algn="ctr" fontAlgn="b"/>
                      <a:r>
                        <a:rPr lang="en-US" sz="1600" b="1" i="0" u="none" strike="noStrike" dirty="0" smtClean="0">
                          <a:solidFill>
                            <a:srgbClr val="000000"/>
                          </a:solidFill>
                          <a:effectLst/>
                          <a:latin typeface="+mj-lt"/>
                        </a:rPr>
                        <a:t>RPN</a:t>
                      </a:r>
                      <a:endParaRPr lang="en-US" sz="1600" b="1" i="0" u="none" strike="noStrike" dirty="0">
                        <a:solidFill>
                          <a:srgbClr val="000000"/>
                        </a:solidFill>
                        <a:effectLst/>
                        <a:latin typeface="+mj-lt"/>
                      </a:endParaRPr>
                    </a:p>
                  </a:txBody>
                  <a:tcPr marL="7491" marR="7491" marT="7491" marB="0" anchor="ctr"/>
                </a:tc>
              </a:tr>
              <a:tr h="292396">
                <a:tc rowSpan="2">
                  <a:txBody>
                    <a:bodyPr/>
                    <a:lstStyle/>
                    <a:p>
                      <a:pPr algn="l" fontAlgn="b"/>
                      <a:r>
                        <a:rPr lang="en-US" sz="1600" u="none" strike="noStrike" dirty="0">
                          <a:effectLst/>
                          <a:latin typeface="+mj-lt"/>
                        </a:rPr>
                        <a:t>Sensor</a:t>
                      </a:r>
                      <a:endParaRPr lang="en-US" sz="1600" b="0" i="0" u="none" strike="noStrike" dirty="0">
                        <a:solidFill>
                          <a:srgbClr val="000000"/>
                        </a:solidFill>
                        <a:effectLst/>
                        <a:latin typeface="+mj-lt"/>
                      </a:endParaRPr>
                    </a:p>
                  </a:txBody>
                  <a:tcPr marL="7491" marR="7491" marT="7491" marB="0" anchor="ctr"/>
                </a:tc>
                <a:tc>
                  <a:txBody>
                    <a:bodyPr/>
                    <a:lstStyle/>
                    <a:p>
                      <a:pPr algn="l" fontAlgn="b"/>
                      <a:r>
                        <a:rPr lang="en-US" sz="1600" u="none" strike="noStrike" dirty="0">
                          <a:effectLst/>
                          <a:latin typeface="+mj-lt"/>
                        </a:rPr>
                        <a:t>Malfunction</a:t>
                      </a:r>
                      <a:endParaRPr lang="en-US" sz="1600" b="0" i="0" u="none" strike="noStrike" dirty="0">
                        <a:solidFill>
                          <a:srgbClr val="000000"/>
                        </a:solidFill>
                        <a:effectLst/>
                        <a:latin typeface="+mj-lt"/>
                      </a:endParaRPr>
                    </a:p>
                  </a:txBody>
                  <a:tcPr marL="7491" marR="7491" marT="7491" marB="0" anchor="b"/>
                </a:tc>
                <a:tc>
                  <a:txBody>
                    <a:bodyPr/>
                    <a:lstStyle/>
                    <a:p>
                      <a:pPr algn="l" fontAlgn="b"/>
                      <a:r>
                        <a:rPr lang="en-US" sz="1600" u="none" strike="noStrike" dirty="0">
                          <a:effectLst/>
                          <a:latin typeface="+mj-lt"/>
                        </a:rPr>
                        <a:t>Incorrect </a:t>
                      </a:r>
                      <a:r>
                        <a:rPr lang="en-US" sz="1600" u="none" strike="noStrike" dirty="0" smtClean="0">
                          <a:effectLst/>
                          <a:latin typeface="+mj-lt"/>
                        </a:rPr>
                        <a:t>reading or </a:t>
                      </a:r>
                      <a:r>
                        <a:rPr lang="en-US" sz="1600" u="none" strike="noStrike" dirty="0">
                          <a:effectLst/>
                          <a:latin typeface="+mj-lt"/>
                        </a:rPr>
                        <a:t>no reading</a:t>
                      </a:r>
                      <a:endParaRPr lang="en-US" sz="1600" b="0" i="0" u="none" strike="noStrike" dirty="0">
                        <a:solidFill>
                          <a:srgbClr val="000000"/>
                        </a:solidFill>
                        <a:effectLst/>
                        <a:latin typeface="+mj-lt"/>
                      </a:endParaRPr>
                    </a:p>
                  </a:txBody>
                  <a:tcPr marL="7491" marR="7491" marT="7491" marB="0" anchor="b"/>
                </a:tc>
                <a:tc>
                  <a:txBody>
                    <a:bodyPr/>
                    <a:lstStyle/>
                    <a:p>
                      <a:pPr algn="r" fontAlgn="b"/>
                      <a:r>
                        <a:rPr lang="en-US" sz="1600" b="0" i="0" u="none" strike="noStrike" dirty="0" smtClean="0">
                          <a:solidFill>
                            <a:srgbClr val="000000"/>
                          </a:solidFill>
                          <a:effectLst/>
                          <a:latin typeface="+mj-lt"/>
                        </a:rPr>
                        <a:t>1</a:t>
                      </a:r>
                      <a:endParaRPr lang="en-US" sz="1600" b="0" i="0" u="none" strike="noStrike" dirty="0">
                        <a:solidFill>
                          <a:srgbClr val="000000"/>
                        </a:solidFill>
                        <a:effectLst/>
                        <a:latin typeface="+mj-lt"/>
                      </a:endParaRPr>
                    </a:p>
                  </a:txBody>
                  <a:tcPr marL="7491" marR="7491" marT="7491" marB="0" anchor="b"/>
                </a:tc>
                <a:tc>
                  <a:txBody>
                    <a:bodyPr/>
                    <a:lstStyle/>
                    <a:p>
                      <a:pPr algn="r" fontAlgn="b"/>
                      <a:r>
                        <a:rPr lang="en-US" sz="1600" u="none" strike="noStrike" dirty="0">
                          <a:effectLst/>
                          <a:latin typeface="+mj-lt"/>
                        </a:rPr>
                        <a:t>2</a:t>
                      </a:r>
                      <a:endParaRPr lang="en-US" sz="1600" b="0" i="0" u="none" strike="noStrike" dirty="0">
                        <a:solidFill>
                          <a:srgbClr val="000000"/>
                        </a:solidFill>
                        <a:effectLst/>
                        <a:latin typeface="+mj-lt"/>
                      </a:endParaRPr>
                    </a:p>
                  </a:txBody>
                  <a:tcPr marL="7491" marR="7491" marT="7491" marB="0" anchor="b"/>
                </a:tc>
                <a:tc>
                  <a:txBody>
                    <a:bodyPr/>
                    <a:lstStyle/>
                    <a:p>
                      <a:pPr algn="r" fontAlgn="b"/>
                      <a:r>
                        <a:rPr lang="en-US" sz="1600" u="none" strike="noStrike" dirty="0">
                          <a:effectLst/>
                          <a:latin typeface="+mj-lt"/>
                        </a:rPr>
                        <a:t>2</a:t>
                      </a:r>
                      <a:endParaRPr lang="en-US" sz="1600" b="0" i="0" u="none" strike="noStrike" dirty="0">
                        <a:solidFill>
                          <a:srgbClr val="000000"/>
                        </a:solidFill>
                        <a:effectLst/>
                        <a:latin typeface="+mj-lt"/>
                      </a:endParaRPr>
                    </a:p>
                  </a:txBody>
                  <a:tcPr marL="7491" marR="7491" marT="7491" marB="0" anchor="b"/>
                </a:tc>
                <a:tc>
                  <a:txBody>
                    <a:bodyPr/>
                    <a:lstStyle/>
                    <a:p>
                      <a:pPr algn="r" fontAlgn="b"/>
                      <a:r>
                        <a:rPr lang="en-US" sz="1600" b="0" i="0" u="none" strike="noStrike" dirty="0" smtClean="0">
                          <a:solidFill>
                            <a:srgbClr val="000000"/>
                          </a:solidFill>
                          <a:effectLst/>
                          <a:latin typeface="+mj-lt"/>
                        </a:rPr>
                        <a:t>4</a:t>
                      </a:r>
                      <a:endParaRPr lang="en-US" sz="1600" b="0" i="0" u="none" strike="noStrike" dirty="0">
                        <a:solidFill>
                          <a:srgbClr val="000000"/>
                        </a:solidFill>
                        <a:effectLst/>
                        <a:latin typeface="+mj-lt"/>
                      </a:endParaRPr>
                    </a:p>
                  </a:txBody>
                  <a:tcPr marL="7491" marR="7491" marT="7491" marB="0" anchor="b"/>
                </a:tc>
              </a:tr>
              <a:tr h="292396">
                <a:tc vMerge="1">
                  <a:txBody>
                    <a:bodyPr/>
                    <a:lstStyle/>
                    <a:p>
                      <a:endParaRPr lang="en-US"/>
                    </a:p>
                  </a:txBody>
                  <a:tcPr/>
                </a:tc>
                <a:tc>
                  <a:txBody>
                    <a:bodyPr/>
                    <a:lstStyle/>
                    <a:p>
                      <a:pPr algn="l" fontAlgn="b"/>
                      <a:r>
                        <a:rPr lang="en-US" sz="1600" u="none" strike="noStrike">
                          <a:effectLst/>
                          <a:latin typeface="+mj-lt"/>
                        </a:rPr>
                        <a:t>Disconnect</a:t>
                      </a:r>
                      <a:endParaRPr lang="en-US" sz="1600" b="0" i="0" u="none" strike="noStrike">
                        <a:solidFill>
                          <a:srgbClr val="000000"/>
                        </a:solidFill>
                        <a:effectLst/>
                        <a:latin typeface="+mj-lt"/>
                      </a:endParaRPr>
                    </a:p>
                  </a:txBody>
                  <a:tcPr marL="7491" marR="7491" marT="7491" marB="0" anchor="b"/>
                </a:tc>
                <a:tc>
                  <a:txBody>
                    <a:bodyPr/>
                    <a:lstStyle/>
                    <a:p>
                      <a:pPr algn="l" fontAlgn="b"/>
                      <a:r>
                        <a:rPr lang="en-US" sz="1600" u="none" strike="noStrike" dirty="0">
                          <a:effectLst/>
                          <a:latin typeface="+mj-lt"/>
                        </a:rPr>
                        <a:t>No reading</a:t>
                      </a:r>
                      <a:endParaRPr lang="en-US" sz="1600" b="0" i="0" u="none" strike="noStrike" dirty="0">
                        <a:solidFill>
                          <a:srgbClr val="000000"/>
                        </a:solidFill>
                        <a:effectLst/>
                        <a:latin typeface="+mj-lt"/>
                      </a:endParaRPr>
                    </a:p>
                  </a:txBody>
                  <a:tcPr marL="7491" marR="7491" marT="7491" marB="0" anchor="b"/>
                </a:tc>
                <a:tc>
                  <a:txBody>
                    <a:bodyPr/>
                    <a:lstStyle/>
                    <a:p>
                      <a:pPr algn="r" fontAlgn="b"/>
                      <a:r>
                        <a:rPr lang="en-US" sz="1600" u="none" strike="noStrike">
                          <a:effectLst/>
                          <a:latin typeface="+mj-lt"/>
                        </a:rPr>
                        <a:t>4</a:t>
                      </a:r>
                      <a:endParaRPr lang="en-US" sz="1600" b="0" i="0" u="none" strike="noStrike">
                        <a:solidFill>
                          <a:srgbClr val="000000"/>
                        </a:solidFill>
                        <a:effectLst/>
                        <a:latin typeface="+mj-lt"/>
                      </a:endParaRPr>
                    </a:p>
                  </a:txBody>
                  <a:tcPr marL="7491" marR="7491" marT="7491" marB="0" anchor="b"/>
                </a:tc>
                <a:tc>
                  <a:txBody>
                    <a:bodyPr/>
                    <a:lstStyle/>
                    <a:p>
                      <a:pPr algn="r" fontAlgn="b"/>
                      <a:r>
                        <a:rPr lang="en-US" sz="1600" u="none" strike="noStrike">
                          <a:effectLst/>
                          <a:latin typeface="+mj-lt"/>
                        </a:rPr>
                        <a:t>3</a:t>
                      </a:r>
                      <a:endParaRPr lang="en-US" sz="1600" b="0" i="0" u="none" strike="noStrike">
                        <a:solidFill>
                          <a:srgbClr val="000000"/>
                        </a:solidFill>
                        <a:effectLst/>
                        <a:latin typeface="+mj-lt"/>
                      </a:endParaRPr>
                    </a:p>
                  </a:txBody>
                  <a:tcPr marL="7491" marR="7491" marT="7491" marB="0" anchor="b"/>
                </a:tc>
                <a:tc>
                  <a:txBody>
                    <a:bodyPr/>
                    <a:lstStyle/>
                    <a:p>
                      <a:pPr algn="r" fontAlgn="b"/>
                      <a:r>
                        <a:rPr lang="en-US" sz="1600" u="none" strike="noStrike">
                          <a:effectLst/>
                          <a:latin typeface="+mj-lt"/>
                        </a:rPr>
                        <a:t>4</a:t>
                      </a:r>
                      <a:endParaRPr lang="en-US" sz="1600" b="0" i="0" u="none" strike="noStrike">
                        <a:solidFill>
                          <a:srgbClr val="000000"/>
                        </a:solidFill>
                        <a:effectLst/>
                        <a:latin typeface="+mj-lt"/>
                      </a:endParaRPr>
                    </a:p>
                  </a:txBody>
                  <a:tcPr marL="7491" marR="7491" marT="7491" marB="0" anchor="b"/>
                </a:tc>
                <a:tc>
                  <a:txBody>
                    <a:bodyPr/>
                    <a:lstStyle/>
                    <a:p>
                      <a:pPr algn="r" fontAlgn="b"/>
                      <a:r>
                        <a:rPr lang="en-US" sz="1600" u="none" strike="noStrike" dirty="0">
                          <a:effectLst/>
                          <a:latin typeface="+mj-lt"/>
                        </a:rPr>
                        <a:t>48</a:t>
                      </a:r>
                      <a:endParaRPr lang="en-US" sz="1600" b="0" i="0" u="none" strike="noStrike" dirty="0">
                        <a:solidFill>
                          <a:srgbClr val="000000"/>
                        </a:solidFill>
                        <a:effectLst/>
                        <a:latin typeface="+mj-lt"/>
                      </a:endParaRPr>
                    </a:p>
                  </a:txBody>
                  <a:tcPr marL="7491" marR="7491" marT="7491" marB="0" anchor="b"/>
                </a:tc>
              </a:tr>
              <a:tr h="292396">
                <a:tc>
                  <a:txBody>
                    <a:bodyPr/>
                    <a:lstStyle/>
                    <a:p>
                      <a:pPr algn="l" fontAlgn="b"/>
                      <a:r>
                        <a:rPr lang="en-US" sz="1600" u="none" strike="noStrike" dirty="0">
                          <a:effectLst/>
                        </a:rPr>
                        <a:t>Amplifier</a:t>
                      </a:r>
                      <a:endParaRPr lang="en-US" sz="1600" b="0" i="0" u="none" strike="noStrike" dirty="0">
                        <a:solidFill>
                          <a:srgbClr val="000000"/>
                        </a:solidFill>
                        <a:effectLst/>
                        <a:latin typeface="Calibri"/>
                      </a:endParaRPr>
                    </a:p>
                  </a:txBody>
                  <a:tcPr marL="7491" marR="7491" marT="7491" marB="0" anchor="ctr"/>
                </a:tc>
                <a:tc>
                  <a:txBody>
                    <a:bodyPr/>
                    <a:lstStyle/>
                    <a:p>
                      <a:pPr algn="l" fontAlgn="b"/>
                      <a:r>
                        <a:rPr lang="en-US" sz="1600" u="none" strike="noStrike">
                          <a:effectLst/>
                        </a:rPr>
                        <a:t>Malfunction</a:t>
                      </a:r>
                      <a:endParaRPr lang="en-US" sz="1600" b="0" i="0" u="none" strike="noStrike">
                        <a:solidFill>
                          <a:srgbClr val="000000"/>
                        </a:solidFill>
                        <a:effectLst/>
                        <a:latin typeface="Calibri"/>
                      </a:endParaRPr>
                    </a:p>
                  </a:txBody>
                  <a:tcPr marL="7491" marR="7491" marT="7491" marB="0" anchor="b"/>
                </a:tc>
                <a:tc>
                  <a:txBody>
                    <a:bodyPr/>
                    <a:lstStyle/>
                    <a:p>
                      <a:pPr algn="l" fontAlgn="b"/>
                      <a:r>
                        <a:rPr lang="en-US" sz="1600" u="none" strike="noStrike" dirty="0">
                          <a:effectLst/>
                        </a:rPr>
                        <a:t>No reading/weak signal</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dirty="0">
                          <a:effectLst/>
                        </a:rPr>
                        <a:t>4</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a:effectLst/>
                        </a:rPr>
                        <a:t>4</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a:effectLst/>
                        </a:rPr>
                        <a:t>4</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a:effectLst/>
                        </a:rPr>
                        <a:t>64</a:t>
                      </a:r>
                      <a:endParaRPr lang="en-US" sz="1600" b="0" i="0" u="none" strike="noStrike">
                        <a:solidFill>
                          <a:srgbClr val="000000"/>
                        </a:solidFill>
                        <a:effectLst/>
                        <a:latin typeface="Calibri"/>
                      </a:endParaRPr>
                    </a:p>
                  </a:txBody>
                  <a:tcPr marL="7491" marR="7491" marT="7491" marB="0" anchor="b"/>
                </a:tc>
              </a:tr>
              <a:tr h="550029">
                <a:tc>
                  <a:txBody>
                    <a:bodyPr/>
                    <a:lstStyle/>
                    <a:p>
                      <a:pPr algn="l" fontAlgn="b"/>
                      <a:r>
                        <a:rPr lang="en-US" sz="1600" u="none" strike="noStrike" dirty="0">
                          <a:effectLst/>
                        </a:rPr>
                        <a:t>Battery</a:t>
                      </a:r>
                      <a:endParaRPr lang="en-US" sz="1600" b="0" i="0" u="none" strike="noStrike" dirty="0">
                        <a:solidFill>
                          <a:srgbClr val="000000"/>
                        </a:solidFill>
                        <a:effectLst/>
                        <a:latin typeface="Calibri"/>
                      </a:endParaRPr>
                    </a:p>
                  </a:txBody>
                  <a:tcPr marL="7491" marR="7491" marT="7491" marB="0" anchor="ctr"/>
                </a:tc>
                <a:tc>
                  <a:txBody>
                    <a:bodyPr/>
                    <a:lstStyle/>
                    <a:p>
                      <a:pPr algn="l" fontAlgn="b"/>
                      <a:r>
                        <a:rPr lang="en-US" sz="1600" u="none" strike="noStrike" dirty="0">
                          <a:effectLst/>
                        </a:rPr>
                        <a:t>Low power/no power</a:t>
                      </a:r>
                      <a:endParaRPr lang="en-US" sz="1600" b="0" i="0" u="none" strike="noStrike" dirty="0">
                        <a:solidFill>
                          <a:srgbClr val="000000"/>
                        </a:solidFill>
                        <a:effectLst/>
                        <a:latin typeface="Calibri"/>
                      </a:endParaRPr>
                    </a:p>
                  </a:txBody>
                  <a:tcPr marL="7491" marR="7491" marT="7491" marB="0" anchor="b"/>
                </a:tc>
                <a:tc>
                  <a:txBody>
                    <a:bodyPr/>
                    <a:lstStyle/>
                    <a:p>
                      <a:pPr algn="l" fontAlgn="b"/>
                      <a:r>
                        <a:rPr lang="en-US" sz="1600" u="none" strike="noStrike">
                          <a:effectLst/>
                        </a:rPr>
                        <a:t>No function</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a:effectLst/>
                        </a:rPr>
                        <a:t>4</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dirty="0">
                          <a:effectLst/>
                        </a:rPr>
                        <a:t>2</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a:effectLst/>
                        </a:rPr>
                        <a:t>4</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a:effectLst/>
                        </a:rPr>
                        <a:t>32</a:t>
                      </a:r>
                      <a:endParaRPr lang="en-US" sz="1600" b="0" i="0" u="none" strike="noStrike">
                        <a:solidFill>
                          <a:srgbClr val="000000"/>
                        </a:solidFill>
                        <a:effectLst/>
                        <a:latin typeface="Calibri"/>
                      </a:endParaRPr>
                    </a:p>
                  </a:txBody>
                  <a:tcPr marL="7491" marR="7491" marT="7491" marB="0" anchor="b"/>
                </a:tc>
              </a:tr>
              <a:tr h="292396">
                <a:tc>
                  <a:txBody>
                    <a:bodyPr/>
                    <a:lstStyle/>
                    <a:p>
                      <a:pPr algn="l" fontAlgn="b"/>
                      <a:r>
                        <a:rPr lang="en-US" sz="1600" u="none" strike="noStrike" dirty="0">
                          <a:effectLst/>
                        </a:rPr>
                        <a:t>Device</a:t>
                      </a:r>
                      <a:endParaRPr lang="en-US" sz="1600" b="0" i="0" u="none" strike="noStrike" dirty="0">
                        <a:solidFill>
                          <a:srgbClr val="000000"/>
                        </a:solidFill>
                        <a:effectLst/>
                        <a:latin typeface="Calibri"/>
                      </a:endParaRPr>
                    </a:p>
                  </a:txBody>
                  <a:tcPr marL="7491" marR="7491" marT="7491" marB="0" anchor="ctr"/>
                </a:tc>
                <a:tc>
                  <a:txBody>
                    <a:bodyPr/>
                    <a:lstStyle/>
                    <a:p>
                      <a:pPr algn="l" fontAlgn="b"/>
                      <a:r>
                        <a:rPr lang="en-US" sz="1600" u="none" strike="noStrike" dirty="0">
                          <a:effectLst/>
                        </a:rPr>
                        <a:t>Interference</a:t>
                      </a:r>
                      <a:endParaRPr lang="en-US" sz="1600" b="0" i="0" u="none" strike="noStrike" dirty="0">
                        <a:solidFill>
                          <a:srgbClr val="000000"/>
                        </a:solidFill>
                        <a:effectLst/>
                        <a:latin typeface="Calibri"/>
                      </a:endParaRPr>
                    </a:p>
                  </a:txBody>
                  <a:tcPr marL="7491" marR="7491" marT="7491" marB="0" anchor="b"/>
                </a:tc>
                <a:tc>
                  <a:txBody>
                    <a:bodyPr/>
                    <a:lstStyle/>
                    <a:p>
                      <a:pPr algn="l" fontAlgn="b"/>
                      <a:r>
                        <a:rPr lang="en-US" sz="1600" u="none" strike="noStrike">
                          <a:effectLst/>
                        </a:rPr>
                        <a:t>Erratic behaviour</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a:effectLst/>
                        </a:rPr>
                        <a:t>2</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dirty="0">
                          <a:effectLst/>
                        </a:rPr>
                        <a:t>4</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dirty="0">
                          <a:effectLst/>
                        </a:rPr>
                        <a:t>2</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a:effectLst/>
                        </a:rPr>
                        <a:t>16</a:t>
                      </a:r>
                      <a:endParaRPr lang="en-US" sz="1600" b="0" i="0" u="none" strike="noStrike">
                        <a:solidFill>
                          <a:srgbClr val="000000"/>
                        </a:solidFill>
                        <a:effectLst/>
                        <a:latin typeface="Calibri"/>
                      </a:endParaRPr>
                    </a:p>
                  </a:txBody>
                  <a:tcPr marL="7491" marR="7491" marT="7491" marB="0" anchor="b"/>
                </a:tc>
              </a:tr>
              <a:tr h="292396">
                <a:tc>
                  <a:txBody>
                    <a:bodyPr/>
                    <a:lstStyle/>
                    <a:p>
                      <a:pPr algn="l" fontAlgn="b"/>
                      <a:r>
                        <a:rPr lang="en-US" sz="1600" u="none" strike="noStrike" dirty="0">
                          <a:effectLst/>
                        </a:rPr>
                        <a:t>Wires</a:t>
                      </a:r>
                      <a:endParaRPr lang="en-US" sz="1600" b="0" i="0" u="none" strike="noStrike" dirty="0">
                        <a:solidFill>
                          <a:srgbClr val="000000"/>
                        </a:solidFill>
                        <a:effectLst/>
                        <a:latin typeface="Calibri"/>
                      </a:endParaRPr>
                    </a:p>
                  </a:txBody>
                  <a:tcPr marL="7491" marR="7491" marT="7491" marB="0" anchor="ctr"/>
                </a:tc>
                <a:tc>
                  <a:txBody>
                    <a:bodyPr/>
                    <a:lstStyle/>
                    <a:p>
                      <a:pPr algn="l" fontAlgn="b"/>
                      <a:r>
                        <a:rPr lang="en-US" sz="1600" u="none" strike="noStrike" dirty="0">
                          <a:effectLst/>
                        </a:rPr>
                        <a:t>Tearing</a:t>
                      </a:r>
                      <a:endParaRPr lang="en-US" sz="1600" b="0" i="0" u="none" strike="noStrike" dirty="0">
                        <a:solidFill>
                          <a:srgbClr val="000000"/>
                        </a:solidFill>
                        <a:effectLst/>
                        <a:latin typeface="Calibri"/>
                      </a:endParaRPr>
                    </a:p>
                  </a:txBody>
                  <a:tcPr marL="7491" marR="7491" marT="7491" marB="0" anchor="b"/>
                </a:tc>
                <a:tc>
                  <a:txBody>
                    <a:bodyPr/>
                    <a:lstStyle/>
                    <a:p>
                      <a:pPr algn="l" fontAlgn="b"/>
                      <a:r>
                        <a:rPr lang="en-US" sz="1600" u="none" strike="noStrike" dirty="0">
                          <a:effectLst/>
                        </a:rPr>
                        <a:t>No reading</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a:effectLst/>
                        </a:rPr>
                        <a:t>2</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a:effectLst/>
                        </a:rPr>
                        <a:t>4</a:t>
                      </a:r>
                      <a:endParaRPr lang="en-US" sz="1600" b="0" i="0" u="none" strike="noStrike">
                        <a:solidFill>
                          <a:srgbClr val="000000"/>
                        </a:solidFill>
                        <a:effectLst/>
                        <a:latin typeface="Calibri"/>
                      </a:endParaRPr>
                    </a:p>
                  </a:txBody>
                  <a:tcPr marL="7491" marR="7491" marT="7491" marB="0" anchor="b"/>
                </a:tc>
                <a:tc>
                  <a:txBody>
                    <a:bodyPr/>
                    <a:lstStyle/>
                    <a:p>
                      <a:pPr algn="r" fontAlgn="b"/>
                      <a:r>
                        <a:rPr lang="en-US" sz="1600" u="none" strike="noStrike" dirty="0">
                          <a:effectLst/>
                        </a:rPr>
                        <a:t>4</a:t>
                      </a:r>
                      <a:endParaRPr lang="en-US" sz="1600" b="0" i="0" u="none" strike="noStrike" dirty="0">
                        <a:solidFill>
                          <a:srgbClr val="000000"/>
                        </a:solidFill>
                        <a:effectLst/>
                        <a:latin typeface="Calibri"/>
                      </a:endParaRPr>
                    </a:p>
                  </a:txBody>
                  <a:tcPr marL="7491" marR="7491" marT="7491" marB="0" anchor="b"/>
                </a:tc>
                <a:tc>
                  <a:txBody>
                    <a:bodyPr/>
                    <a:lstStyle/>
                    <a:p>
                      <a:pPr algn="r" fontAlgn="b"/>
                      <a:r>
                        <a:rPr lang="en-US" sz="1600" u="none" strike="noStrike" dirty="0">
                          <a:effectLst/>
                        </a:rPr>
                        <a:t>32</a:t>
                      </a:r>
                      <a:endParaRPr lang="en-US" sz="1600" b="0" i="0" u="none" strike="noStrike" dirty="0">
                        <a:solidFill>
                          <a:srgbClr val="000000"/>
                        </a:solidFill>
                        <a:effectLst/>
                        <a:latin typeface="Calibri"/>
                      </a:endParaRPr>
                    </a:p>
                  </a:txBody>
                  <a:tcPr marL="7491" marR="7491" marT="7491"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97458903"/>
              </p:ext>
            </p:extLst>
          </p:nvPr>
        </p:nvGraphicFramePr>
        <p:xfrm>
          <a:off x="914400" y="6057900"/>
          <a:ext cx="5549900" cy="190500"/>
        </p:xfrm>
        <a:graphic>
          <a:graphicData uri="http://schemas.openxmlformats.org/drawingml/2006/table">
            <a:tbl>
              <a:tblPr>
                <a:tableStyleId>{5C22544A-7EE6-4342-B048-85BDC9FD1C3A}</a:tableStyleId>
              </a:tblPr>
              <a:tblGrid>
                <a:gridCol w="1671428"/>
                <a:gridCol w="1994317"/>
                <a:gridCol w="1884155"/>
              </a:tblGrid>
              <a:tr h="190500">
                <a:tc>
                  <a:txBody>
                    <a:bodyPr/>
                    <a:lstStyle/>
                    <a:p>
                      <a:pPr algn="l" fontAlgn="b"/>
                      <a:r>
                        <a:rPr lang="en-US" sz="1100" u="none" strike="noStrike">
                          <a:effectLst/>
                        </a:rPr>
                        <a:t>lower S = more severe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lower O = more common</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lower D = less detectable</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226244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FMEA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3390361"/>
              </p:ext>
            </p:extLst>
          </p:nvPr>
        </p:nvGraphicFramePr>
        <p:xfrm>
          <a:off x="381001" y="1981200"/>
          <a:ext cx="8267700" cy="1776194"/>
        </p:xfrm>
        <a:graphic>
          <a:graphicData uri="http://schemas.openxmlformats.org/drawingml/2006/table">
            <a:tbl>
              <a:tblPr>
                <a:tableStyleId>{5C22544A-7EE6-4342-B048-85BDC9FD1C3A}</a:tableStyleId>
              </a:tblPr>
              <a:tblGrid>
                <a:gridCol w="1295399"/>
                <a:gridCol w="1752600"/>
                <a:gridCol w="1752600"/>
                <a:gridCol w="838200"/>
                <a:gridCol w="838200"/>
                <a:gridCol w="762000"/>
                <a:gridCol w="1028701"/>
              </a:tblGrid>
              <a:tr h="707766">
                <a:tc>
                  <a:txBody>
                    <a:bodyPr/>
                    <a:lstStyle/>
                    <a:p>
                      <a:pPr algn="ctr" fontAlgn="b"/>
                      <a:r>
                        <a:rPr lang="en-US" sz="1600" b="1" u="none" strike="noStrike" dirty="0">
                          <a:effectLst/>
                        </a:rPr>
                        <a:t>Component</a:t>
                      </a:r>
                      <a:endParaRPr lang="en-US" sz="1600" b="1" i="0" u="none" strike="noStrike" dirty="0">
                        <a:solidFill>
                          <a:srgbClr val="000000"/>
                        </a:solidFill>
                        <a:effectLst/>
                        <a:latin typeface="Calibri"/>
                      </a:endParaRPr>
                    </a:p>
                  </a:txBody>
                  <a:tcPr marL="9525" marR="9525" marT="9525" marB="0" anchor="ctr"/>
                </a:tc>
                <a:tc>
                  <a:txBody>
                    <a:bodyPr/>
                    <a:lstStyle/>
                    <a:p>
                      <a:pPr algn="ctr" fontAlgn="b"/>
                      <a:r>
                        <a:rPr lang="en-US" sz="1600" b="1" u="none" strike="noStrike" dirty="0">
                          <a:effectLst/>
                        </a:rPr>
                        <a:t>Mode of Failure</a:t>
                      </a:r>
                      <a:endParaRPr lang="en-US" sz="1600" b="1" i="0" u="none" strike="noStrike" dirty="0">
                        <a:solidFill>
                          <a:srgbClr val="000000"/>
                        </a:solidFill>
                        <a:effectLst/>
                        <a:latin typeface="Calibri"/>
                      </a:endParaRPr>
                    </a:p>
                  </a:txBody>
                  <a:tcPr marL="9525" marR="9525" marT="9525" marB="0" anchor="ctr"/>
                </a:tc>
                <a:tc>
                  <a:txBody>
                    <a:bodyPr/>
                    <a:lstStyle/>
                    <a:p>
                      <a:pPr algn="ctr" fontAlgn="b"/>
                      <a:r>
                        <a:rPr lang="en-US" sz="1600" b="1" u="none" strike="noStrike" dirty="0">
                          <a:effectLst/>
                        </a:rPr>
                        <a:t>Effects of Failure</a:t>
                      </a:r>
                      <a:endParaRPr lang="en-US" sz="1600" b="1" i="0" u="none" strike="noStrike" dirty="0">
                        <a:solidFill>
                          <a:srgbClr val="000000"/>
                        </a:solidFill>
                        <a:effectLst/>
                        <a:latin typeface="Calibri"/>
                      </a:endParaRPr>
                    </a:p>
                  </a:txBody>
                  <a:tcPr marL="9525" marR="9525" marT="9525" marB="0" anchor="ctr"/>
                </a:tc>
                <a:tc>
                  <a:txBody>
                    <a:bodyPr/>
                    <a:lstStyle/>
                    <a:p>
                      <a:pPr algn="ctr" fontAlgn="b"/>
                      <a:r>
                        <a:rPr lang="en-US" sz="1600" b="1" u="none" strike="noStrike" dirty="0" smtClean="0">
                          <a:effectLst/>
                        </a:rPr>
                        <a:t>S</a:t>
                      </a:r>
                      <a:endParaRPr lang="en-US" sz="1600" b="1" i="0" u="none" strike="noStrike" dirty="0">
                        <a:solidFill>
                          <a:srgbClr val="000000"/>
                        </a:solidFill>
                        <a:effectLst/>
                        <a:latin typeface="Calibri"/>
                      </a:endParaRPr>
                    </a:p>
                  </a:txBody>
                  <a:tcPr marL="9525" marR="9525" marT="9525" marB="0" anchor="ctr"/>
                </a:tc>
                <a:tc>
                  <a:txBody>
                    <a:bodyPr/>
                    <a:lstStyle/>
                    <a:p>
                      <a:pPr algn="ctr" fontAlgn="b"/>
                      <a:r>
                        <a:rPr lang="en-US" sz="1600" b="1" u="none" strike="noStrike" dirty="0" smtClean="0">
                          <a:effectLst/>
                        </a:rPr>
                        <a:t>O</a:t>
                      </a:r>
                      <a:endParaRPr lang="en-US" sz="1600" b="1" i="0" u="none" strike="noStrike" dirty="0">
                        <a:solidFill>
                          <a:srgbClr val="000000"/>
                        </a:solidFill>
                        <a:effectLst/>
                        <a:latin typeface="Calibri"/>
                      </a:endParaRPr>
                    </a:p>
                  </a:txBody>
                  <a:tcPr marL="9525" marR="9525" marT="9525" marB="0" anchor="ctr"/>
                </a:tc>
                <a:tc>
                  <a:txBody>
                    <a:bodyPr/>
                    <a:lstStyle/>
                    <a:p>
                      <a:pPr algn="ctr" fontAlgn="b"/>
                      <a:r>
                        <a:rPr lang="en-US" sz="1600" b="1" u="none" strike="noStrike" dirty="0" smtClean="0">
                          <a:effectLst/>
                        </a:rPr>
                        <a:t>D</a:t>
                      </a:r>
                      <a:endParaRPr lang="en-US" sz="1600" b="1" i="0" u="none" strike="noStrike" dirty="0">
                        <a:solidFill>
                          <a:srgbClr val="000000"/>
                        </a:solidFill>
                        <a:effectLst/>
                        <a:latin typeface="Calibri"/>
                      </a:endParaRPr>
                    </a:p>
                  </a:txBody>
                  <a:tcPr marL="9525" marR="9525" marT="9525" marB="0" anchor="ctr"/>
                </a:tc>
                <a:tc>
                  <a:txBody>
                    <a:bodyPr/>
                    <a:lstStyle/>
                    <a:p>
                      <a:pPr algn="ctr" fontAlgn="b"/>
                      <a:r>
                        <a:rPr lang="en-US" sz="1600" b="1" u="none" strike="noStrike" dirty="0" smtClean="0">
                          <a:effectLst/>
                        </a:rPr>
                        <a:t>RPN</a:t>
                      </a:r>
                      <a:endParaRPr lang="en-US" sz="1600" b="1" i="0" u="none" strike="noStrike" dirty="0">
                        <a:solidFill>
                          <a:srgbClr val="000000"/>
                        </a:solidFill>
                        <a:effectLst/>
                        <a:latin typeface="Calibri"/>
                      </a:endParaRPr>
                    </a:p>
                  </a:txBody>
                  <a:tcPr marL="9525" marR="9525" marT="9525" marB="0" anchor="ctr"/>
                </a:tc>
              </a:tr>
              <a:tr h="707766">
                <a:tc>
                  <a:txBody>
                    <a:bodyPr/>
                    <a:lstStyle/>
                    <a:p>
                      <a:pPr algn="l" fontAlgn="b"/>
                      <a:r>
                        <a:rPr lang="en-US" sz="1600" u="none" strike="noStrike" dirty="0">
                          <a:effectLst/>
                        </a:rPr>
                        <a:t>Adhesive</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Failure to stay attached</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Erratic readings, no readings</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a:effectLst/>
                        </a:rPr>
                        <a:t>2</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8</a:t>
                      </a:r>
                      <a:endParaRPr lang="en-US" sz="1600" b="0" i="0" u="none" strike="noStrike" dirty="0">
                        <a:solidFill>
                          <a:srgbClr val="000000"/>
                        </a:solidFill>
                        <a:effectLst/>
                        <a:latin typeface="Calibri"/>
                      </a:endParaRPr>
                    </a:p>
                  </a:txBody>
                  <a:tcPr marL="9525" marR="9525" marT="9525" marB="0" anchor="b"/>
                </a:tc>
              </a:tr>
              <a:tr h="360662">
                <a:tc>
                  <a:txBody>
                    <a:bodyPr/>
                    <a:lstStyle/>
                    <a:p>
                      <a:pPr algn="l" fontAlgn="b"/>
                      <a:r>
                        <a:rPr lang="en-US" sz="1600" u="none" strike="noStrike" dirty="0">
                          <a:effectLst/>
                        </a:rPr>
                        <a:t>Casing</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smtClean="0">
                          <a:effectLst/>
                        </a:rPr>
                        <a:t>Material</a:t>
                      </a:r>
                      <a:r>
                        <a:rPr lang="en-US" sz="1600" u="none" strike="noStrike" baseline="0" dirty="0" smtClean="0">
                          <a:effectLst/>
                        </a:rPr>
                        <a:t> failure</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Internal damage</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b="0" i="0" u="none" strike="noStrike" dirty="0" smtClean="0">
                          <a:solidFill>
                            <a:srgbClr val="000000"/>
                          </a:solidFill>
                          <a:effectLst/>
                          <a:latin typeface="Calibri"/>
                        </a:rPr>
                        <a:t>36</a:t>
                      </a:r>
                      <a:endParaRPr lang="en-US" sz="1600" b="0" i="0" u="none" strike="noStrike" dirty="0">
                        <a:solidFill>
                          <a:srgbClr val="000000"/>
                        </a:solidFill>
                        <a:effectLst/>
                        <a:latin typeface="Calibri"/>
                      </a:endParaRPr>
                    </a:p>
                  </a:txBody>
                  <a:tcPr marL="9525" marR="9525" marT="9525" marB="0" anchor="b"/>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525099413"/>
              </p:ext>
            </p:extLst>
          </p:nvPr>
        </p:nvGraphicFramePr>
        <p:xfrm>
          <a:off x="7162800" y="5638800"/>
          <a:ext cx="1828800" cy="952500"/>
        </p:xfrm>
        <a:graphic>
          <a:graphicData uri="http://schemas.openxmlformats.org/drawingml/2006/table">
            <a:tbl>
              <a:tblPr>
                <a:tableStyleId>{5C22544A-7EE6-4342-B048-85BDC9FD1C3A}</a:tableStyleId>
              </a:tblPr>
              <a:tblGrid>
                <a:gridCol w="1828800"/>
              </a:tblGrid>
              <a:tr h="190500">
                <a:tc>
                  <a:txBody>
                    <a:bodyPr/>
                    <a:lstStyle/>
                    <a:p>
                      <a:pPr algn="ctr" fontAlgn="b"/>
                      <a:r>
                        <a:rPr lang="en-US" sz="1100" u="none" strike="noStrike">
                          <a:effectLst/>
                        </a:rPr>
                        <a:t>Scale</a:t>
                      </a:r>
                      <a:endParaRPr lang="en-US" sz="1100" b="1"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1 - Long-term patient harm</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2 - Short-term patient harm</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3 - Patient discomfort</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dirty="0">
                          <a:effectLst/>
                        </a:rPr>
                        <a:t>4 - Return to Standard of Care</a:t>
                      </a:r>
                      <a:endParaRPr lang="en-US" sz="1100" b="0" i="0" u="none" strike="noStrike" dirty="0">
                        <a:solidFill>
                          <a:srgbClr val="000000"/>
                        </a:solidFill>
                        <a:effectLst/>
                        <a:latin typeface="Calibri"/>
                      </a:endParaRPr>
                    </a:p>
                  </a:txBody>
                  <a:tcPr marL="9525" marR="9525" marT="9525"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23181223"/>
              </p:ext>
            </p:extLst>
          </p:nvPr>
        </p:nvGraphicFramePr>
        <p:xfrm>
          <a:off x="914400" y="6057900"/>
          <a:ext cx="5549900" cy="190500"/>
        </p:xfrm>
        <a:graphic>
          <a:graphicData uri="http://schemas.openxmlformats.org/drawingml/2006/table">
            <a:tbl>
              <a:tblPr>
                <a:tableStyleId>{5C22544A-7EE6-4342-B048-85BDC9FD1C3A}</a:tableStyleId>
              </a:tblPr>
              <a:tblGrid>
                <a:gridCol w="1671428"/>
                <a:gridCol w="1994317"/>
                <a:gridCol w="1884155"/>
              </a:tblGrid>
              <a:tr h="190500">
                <a:tc>
                  <a:txBody>
                    <a:bodyPr/>
                    <a:lstStyle/>
                    <a:p>
                      <a:pPr algn="l" fontAlgn="b"/>
                      <a:r>
                        <a:rPr lang="en-US" sz="1100" u="none" strike="noStrike">
                          <a:effectLst/>
                        </a:rPr>
                        <a:t>lower S = more severe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lower O = more common</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lower D = less detectable</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336077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Pedifix</a:t>
            </a:r>
            <a:r>
              <a:rPr lang="en-US" dirty="0" smtClean="0"/>
              <a:t> Adhesive Testing</a:t>
            </a:r>
            <a:endParaRPr lang="en-US" dirty="0"/>
          </a:p>
        </p:txBody>
      </p:sp>
      <p:graphicFrame>
        <p:nvGraphicFramePr>
          <p:cNvPr id="22" name="Content Placeholder 21"/>
          <p:cNvGraphicFramePr>
            <a:graphicFrameLocks noGrp="1"/>
          </p:cNvGraphicFramePr>
          <p:nvPr>
            <p:ph idx="1"/>
            <p:extLst>
              <p:ext uri="{D42A27DB-BD31-4B8C-83A1-F6EECF244321}">
                <p14:modId xmlns:p14="http://schemas.microsoft.com/office/powerpoint/2010/main" val="640909541"/>
              </p:ext>
            </p:extLst>
          </p:nvPr>
        </p:nvGraphicFramePr>
        <p:xfrm>
          <a:off x="5318234" y="1848369"/>
          <a:ext cx="3352800" cy="1898936"/>
        </p:xfrm>
        <a:graphic>
          <a:graphicData uri="http://schemas.openxmlformats.org/drawingml/2006/table">
            <a:tbl>
              <a:tblPr firstRow="1" firstCol="1" bandRow="1">
                <a:tableStyleId>{5C22544A-7EE6-4342-B048-85BDC9FD1C3A}</a:tableStyleId>
              </a:tblPr>
              <a:tblGrid>
                <a:gridCol w="582930"/>
                <a:gridCol w="1017270"/>
                <a:gridCol w="1752600"/>
              </a:tblGrid>
              <a:tr h="356648">
                <a:tc>
                  <a:txBody>
                    <a:bodyPr/>
                    <a:lstStyle/>
                    <a:p>
                      <a:pPr marL="0" marR="0" algn="l">
                        <a:lnSpc>
                          <a:spcPct val="115000"/>
                        </a:lnSpc>
                        <a:spcBef>
                          <a:spcPts val="0"/>
                        </a:spcBef>
                        <a:spcAft>
                          <a:spcPts val="0"/>
                        </a:spcAft>
                      </a:pPr>
                      <a:r>
                        <a:rPr lang="en-US" sz="1100" dirty="0">
                          <a:effectLst/>
                        </a:rPr>
                        <a:t>Trial</a:t>
                      </a:r>
                      <a:endParaRPr lang="en-US" sz="1100"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dirty="0" smtClean="0">
                          <a:effectLst/>
                        </a:rPr>
                        <a:t>Total Weight</a:t>
                      </a:r>
                      <a:endParaRPr lang="en-US" sz="1100"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dirty="0">
                          <a:effectLst/>
                        </a:rPr>
                        <a:t>Slip?</a:t>
                      </a:r>
                      <a:endParaRPr lang="en-US" sz="1100" dirty="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1</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dirty="0">
                          <a:effectLst/>
                        </a:rPr>
                        <a:t>150.2</a:t>
                      </a:r>
                      <a:endParaRPr lang="en-US" sz="1100"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2</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168.3</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3</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208.6</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259.0</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5</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248.7</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6</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615.1</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7</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1101.5</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No</a:t>
                      </a:r>
                      <a:endParaRPr lang="en-US" sz="1100">
                        <a:effectLst/>
                        <a:latin typeface="Calibri"/>
                        <a:ea typeface="Calibri"/>
                        <a:cs typeface="Times New Roman"/>
                      </a:endParaRPr>
                    </a:p>
                  </a:txBody>
                  <a:tcPr marL="68580" marR="68580" marT="0" marB="0"/>
                </a:tc>
              </a:tr>
              <a:tr h="0">
                <a:tc>
                  <a:txBody>
                    <a:bodyPr/>
                    <a:lstStyle/>
                    <a:p>
                      <a:pPr marL="0" marR="0" algn="l">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a:effectLst/>
                        </a:rPr>
                        <a:t>1566.4</a:t>
                      </a:r>
                      <a:endParaRPr lang="en-US" sz="110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100" dirty="0">
                          <a:effectLst/>
                        </a:rPr>
                        <a:t>Yes, but after 30 seconds</a:t>
                      </a:r>
                      <a:endParaRPr lang="en-US" sz="1100" dirty="0">
                        <a:effectLst/>
                        <a:latin typeface="Calibri"/>
                        <a:ea typeface="Calibri"/>
                        <a:cs typeface="Times New Roman"/>
                      </a:endParaRPr>
                    </a:p>
                  </a:txBody>
                  <a:tcPr marL="68580" marR="68580" marT="0" marB="0"/>
                </a:tc>
              </a:tr>
            </a:tbl>
          </a:graphicData>
        </a:graphic>
      </p:graphicFrame>
      <p:pic>
        <p:nvPicPr>
          <p:cNvPr id="2073" name="Picture 2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89" t="25216" r="49109" b="38362"/>
          <a:stretch/>
        </p:blipFill>
        <p:spPr bwMode="auto">
          <a:xfrm>
            <a:off x="536028" y="1524000"/>
            <a:ext cx="4416972" cy="25476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24" name="Rectangle 23"/>
              <p:cNvSpPr/>
              <p:nvPr/>
            </p:nvSpPr>
            <p:spPr>
              <a:xfrm>
                <a:off x="2057400" y="4492074"/>
                <a:ext cx="5105400" cy="1527726"/>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𝜃</m:t>
                      </m:r>
                      <m:r>
                        <a:rPr lang="en-US" i="1">
                          <a:latin typeface="Cambria Math"/>
                        </a:rPr>
                        <m:t>=58 </m:t>
                      </m:r>
                      <m:r>
                        <a:rPr lang="en-US" i="1">
                          <a:latin typeface="Cambria Math"/>
                        </a:rPr>
                        <m:t>𝑎𝑟𝑐𝑑𝑒𝑔𝑟𝑒𝑒𝑠</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𝐹</m:t>
                          </m:r>
                        </m:e>
                        <m:sub>
                          <m:sSub>
                            <m:sSubPr>
                              <m:ctrlPr>
                                <a:rPr lang="en-US" i="1">
                                  <a:latin typeface="Cambria Math" panose="02040503050406030204" pitchFamily="18" charset="0"/>
                                </a:rPr>
                              </m:ctrlPr>
                            </m:sSubPr>
                            <m:e>
                              <m:r>
                                <a:rPr lang="en-US" i="1">
                                  <a:latin typeface="Cambria Math"/>
                                </a:rPr>
                                <m:t>𝑓</m:t>
                              </m:r>
                            </m:e>
                            <m:sub>
                              <m:r>
                                <a:rPr lang="en-US" i="1">
                                  <a:latin typeface="Cambria Math"/>
                                </a:rPr>
                                <m:t>𝑠</m:t>
                              </m:r>
                            </m:sub>
                          </m:sSub>
                        </m:sub>
                      </m:sSub>
                      <m:r>
                        <a:rPr lang="en-US" i="1">
                          <a:latin typeface="Cambria Math"/>
                        </a:rPr>
                        <m:t>=</m:t>
                      </m:r>
                      <m:d>
                        <m:dPr>
                          <m:ctrlPr>
                            <a:rPr lang="en-US" i="1">
                              <a:latin typeface="Cambria Math" panose="02040503050406030204" pitchFamily="18" charset="0"/>
                            </a:rPr>
                          </m:ctrlPr>
                        </m:dPr>
                        <m:e>
                          <m:r>
                            <a:rPr lang="en-US" i="1">
                              <a:latin typeface="Cambria Math"/>
                            </a:rPr>
                            <m:t>1566.4</m:t>
                          </m:r>
                        </m:e>
                      </m:d>
                      <m:func>
                        <m:funcPr>
                          <m:ctrlPr>
                            <a:rPr lang="en-US" i="1">
                              <a:latin typeface="Cambria Math" panose="02040503050406030204" pitchFamily="18" charset="0"/>
                            </a:rPr>
                          </m:ctrlPr>
                        </m:funcPr>
                        <m:fName>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58</m:t>
                              </m:r>
                            </m:e>
                          </m:d>
                        </m:e>
                      </m:func>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𝐹</m:t>
                          </m:r>
                        </m:e>
                        <m:sub>
                          <m:sSub>
                            <m:sSubPr>
                              <m:ctrlPr>
                                <a:rPr lang="en-US" i="1">
                                  <a:latin typeface="Cambria Math" panose="02040503050406030204" pitchFamily="18" charset="0"/>
                                </a:rPr>
                              </m:ctrlPr>
                            </m:sSubPr>
                            <m:e>
                              <m:r>
                                <a:rPr lang="en-US" i="1">
                                  <a:latin typeface="Cambria Math"/>
                                </a:rPr>
                                <m:t>𝑓</m:t>
                              </m:r>
                            </m:e>
                            <m:sub>
                              <m:r>
                                <a:rPr lang="en-US" i="1">
                                  <a:latin typeface="Cambria Math"/>
                                </a:rPr>
                                <m:t>𝑠</m:t>
                              </m:r>
                            </m:sub>
                          </m:sSub>
                        </m:sub>
                      </m:sSub>
                      <m:r>
                        <a:rPr lang="en-US" i="1">
                          <a:latin typeface="Cambria Math"/>
                        </a:rPr>
                        <m:t>=1.3286 </m:t>
                      </m:r>
                      <m:r>
                        <a:rPr lang="en-US" i="1">
                          <a:latin typeface="Cambria Math"/>
                        </a:rPr>
                        <m:t>𝑁</m:t>
                      </m:r>
                      <m:r>
                        <a:rPr lang="en-US" i="1">
                          <a:latin typeface="Cambria Math"/>
                        </a:rPr>
                        <m:t> </m:t>
                      </m:r>
                    </m:oMath>
                  </m:oMathPara>
                </a14:m>
                <a:endParaRPr lang="en-US" dirty="0"/>
              </a:p>
              <a:p>
                <a:pPr algn="ctr"/>
                <a:r>
                  <a:rPr lang="en-US" dirty="0"/>
                  <a:t>The moleskin has an adhesive strength that can resist 1.3286 </a:t>
                </a:r>
                <a:r>
                  <a:rPr lang="en-US" dirty="0" err="1" smtClean="0"/>
                  <a:t>Newtons</a:t>
                </a:r>
                <a:r>
                  <a:rPr lang="en-US" dirty="0" smtClean="0"/>
                  <a:t> (135.6 grams) </a:t>
                </a:r>
                <a:r>
                  <a:rPr lang="en-US" dirty="0"/>
                  <a:t>of force.</a:t>
                </a:r>
              </a:p>
            </p:txBody>
          </p:sp>
        </mc:Choice>
        <mc:Fallback xmlns="">
          <p:sp>
            <p:nvSpPr>
              <p:cNvPr id="24" name="Rectangle 23"/>
              <p:cNvSpPr>
                <a:spLocks noRot="1" noChangeAspect="1" noMove="1" noResize="1" noEditPoints="1" noAdjustHandles="1" noChangeArrowheads="1" noChangeShapeType="1" noTextEdit="1"/>
              </p:cNvSpPr>
              <p:nvPr/>
            </p:nvSpPr>
            <p:spPr>
              <a:xfrm>
                <a:off x="2057400" y="4492074"/>
                <a:ext cx="5105400" cy="1527726"/>
              </a:xfrm>
              <a:prstGeom prst="rect">
                <a:avLst/>
              </a:prstGeom>
              <a:blipFill rotWithShape="1">
                <a:blip r:embed="rId3" cstate="print"/>
                <a:stretch>
                  <a:fillRect b="-474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7299440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200"/>
            <a:ext cx="821579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531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Prices of Triage Devices</a:t>
            </a:r>
            <a:endParaRPr lang="en-US" dirty="0"/>
          </a:p>
        </p:txBody>
      </p:sp>
      <p:sp>
        <p:nvSpPr>
          <p:cNvPr id="3" name="Content Placeholder 2"/>
          <p:cNvSpPr>
            <a:spLocks noGrp="1"/>
          </p:cNvSpPr>
          <p:nvPr>
            <p:ph idx="1"/>
          </p:nvPr>
        </p:nvSpPr>
        <p:spPr/>
        <p:txBody>
          <a:bodyPr/>
          <a:lstStyle/>
          <a:p>
            <a:r>
              <a:rPr lang="en-US" dirty="0" err="1"/>
              <a:t>Dynamap</a:t>
            </a:r>
            <a:r>
              <a:rPr lang="en-US" dirty="0"/>
              <a:t>   $2200.00- $2500.00</a:t>
            </a:r>
          </a:p>
          <a:p>
            <a:r>
              <a:rPr lang="en-US" dirty="0"/>
              <a:t>BP cuff   $2.86</a:t>
            </a:r>
          </a:p>
          <a:p>
            <a:r>
              <a:rPr lang="en-US" dirty="0"/>
              <a:t>Pulse ox probe   $170.00-$200.00</a:t>
            </a:r>
          </a:p>
          <a:p>
            <a:r>
              <a:rPr lang="en-US" dirty="0"/>
              <a:t>Pulse ox sensor   $9.88</a:t>
            </a:r>
          </a:p>
          <a:p>
            <a:pPr marL="0" indent="0">
              <a:buNone/>
            </a:pPr>
            <a:endParaRPr lang="en-US" dirty="0"/>
          </a:p>
        </p:txBody>
      </p:sp>
    </p:spTree>
    <p:extLst>
      <p:ext uri="{BB962C8B-B14F-4D97-AF65-F5344CB8AC3E}">
        <p14:creationId xmlns:p14="http://schemas.microsoft.com/office/powerpoint/2010/main" val="3837854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 y="0"/>
            <a:ext cx="1835510" cy="1066800"/>
          </a:xfrm>
        </p:spPr>
        <p:txBody>
          <a:bodyPr>
            <a:normAutofit/>
          </a:bodyPr>
          <a:lstStyle/>
          <a:p>
            <a:pPr algn="l"/>
            <a:r>
              <a:rPr lang="en-US" dirty="0" smtClean="0"/>
              <a:t>Design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64746374"/>
              </p:ext>
            </p:extLst>
          </p:nvPr>
        </p:nvGraphicFramePr>
        <p:xfrm>
          <a:off x="457200" y="1219200"/>
          <a:ext cx="8229600" cy="5278389"/>
        </p:xfrm>
        <a:graphic>
          <a:graphicData uri="http://schemas.openxmlformats.org/drawingml/2006/table">
            <a:tbl>
              <a:tblPr>
                <a:tableStyleId>{8799B23B-EC83-4686-B30A-512413B5E67A}</a:tableStyleId>
              </a:tblPr>
              <a:tblGrid>
                <a:gridCol w="3429000"/>
                <a:gridCol w="4800600"/>
              </a:tblGrid>
              <a:tr h="381000">
                <a:tc>
                  <a:txBody>
                    <a:bodyPr/>
                    <a:lstStyle/>
                    <a:p>
                      <a:pPr algn="l" fontAlgn="b"/>
                      <a:r>
                        <a:rPr lang="en-US" sz="1600" b="1" u="none" strike="noStrike" dirty="0">
                          <a:effectLst/>
                        </a:rPr>
                        <a:t>Goals</a:t>
                      </a:r>
                      <a:endParaRPr lang="en-US" sz="1600" b="1" i="0" u="none" strike="noStrike" dirty="0">
                        <a:solidFill>
                          <a:srgbClr val="000000"/>
                        </a:solidFill>
                        <a:effectLst/>
                        <a:latin typeface="Calibri"/>
                      </a:endParaRPr>
                    </a:p>
                  </a:txBody>
                  <a:tcPr marL="8039" marR="8039" marT="8039" marB="0" anchor="ctr" anchorCtr="1"/>
                </a:tc>
                <a:tc>
                  <a:txBody>
                    <a:bodyPr/>
                    <a:lstStyle/>
                    <a:p>
                      <a:pPr algn="l" fontAlgn="b"/>
                      <a:r>
                        <a:rPr lang="en-US" sz="1600" b="1" u="none" strike="noStrike" dirty="0">
                          <a:effectLst/>
                        </a:rPr>
                        <a:t>How Our Design Addresses This</a:t>
                      </a:r>
                      <a:endParaRPr lang="en-US" sz="1600" b="1" i="0" u="none" strike="noStrike" dirty="0">
                        <a:solidFill>
                          <a:srgbClr val="000000"/>
                        </a:solidFill>
                        <a:effectLst/>
                        <a:latin typeface="Calibri"/>
                      </a:endParaRPr>
                    </a:p>
                  </a:txBody>
                  <a:tcPr marL="8039" marR="8039" marT="8039" marB="0" anchor="ctr" anchorCtr="1"/>
                </a:tc>
              </a:tr>
              <a:tr h="227635">
                <a:tc>
                  <a:txBody>
                    <a:bodyPr/>
                    <a:lstStyle/>
                    <a:p>
                      <a:pPr algn="l" fontAlgn="b"/>
                      <a:r>
                        <a:rPr lang="en-US" sz="1500" b="1" u="none" strike="noStrike" dirty="0">
                          <a:effectLst/>
                        </a:rPr>
                        <a:t>Safe to use</a:t>
                      </a:r>
                      <a:endParaRPr lang="en-US" sz="1500" b="1" i="0" u="none" strike="noStrike" dirty="0">
                        <a:solidFill>
                          <a:srgbClr val="000000"/>
                        </a:solidFill>
                        <a:effectLst/>
                        <a:latin typeface="Calibri"/>
                      </a:endParaRPr>
                    </a:p>
                  </a:txBody>
                  <a:tcPr marL="8039" marR="8039" marT="8039" marB="0" anchor="ctr"/>
                </a:tc>
                <a:tc>
                  <a:txBody>
                    <a:bodyPr/>
                    <a:lstStyle/>
                    <a:p>
                      <a:pPr algn="l" fontAlgn="b"/>
                      <a:r>
                        <a:rPr lang="en-US" sz="1500" u="none" strike="noStrike" dirty="0">
                          <a:effectLst/>
                        </a:rPr>
                        <a:t>Electronics enclosed in a plastic </a:t>
                      </a:r>
                      <a:r>
                        <a:rPr lang="en-US" sz="1500" u="none" strike="noStrike" dirty="0" smtClean="0">
                          <a:effectLst/>
                        </a:rPr>
                        <a:t>casing; will use disposable adhesive interface</a:t>
                      </a:r>
                      <a:endParaRPr lang="en-US" sz="1500" b="0" i="0" u="none" strike="noStrike" dirty="0">
                        <a:solidFill>
                          <a:srgbClr val="000000"/>
                        </a:solidFill>
                        <a:effectLst/>
                        <a:latin typeface="Calibri"/>
                      </a:endParaRPr>
                    </a:p>
                  </a:txBody>
                  <a:tcPr marL="8039" marR="8039" marT="8039" marB="0" anchor="ctr"/>
                </a:tc>
              </a:tr>
              <a:tr h="752949">
                <a:tc>
                  <a:txBody>
                    <a:bodyPr/>
                    <a:lstStyle/>
                    <a:p>
                      <a:pPr algn="l" fontAlgn="b"/>
                      <a:r>
                        <a:rPr lang="en-US" sz="1500" b="1" u="none" strike="noStrike" dirty="0">
                          <a:effectLst/>
                        </a:rPr>
                        <a:t>Measure RR accurately (± 2 </a:t>
                      </a:r>
                      <a:r>
                        <a:rPr lang="en-US" sz="1500" b="1" u="none" strike="noStrike" dirty="0" err="1">
                          <a:effectLst/>
                        </a:rPr>
                        <a:t>bpm</a:t>
                      </a:r>
                      <a:r>
                        <a:rPr lang="en-US" sz="1500" b="1" u="none" strike="noStrike" dirty="0">
                          <a:effectLst/>
                        </a:rPr>
                        <a:t>)</a:t>
                      </a:r>
                      <a:endParaRPr lang="en-US"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a:effectLst/>
                        </a:rPr>
                        <a:t>Sensor (piezoelectric or acoustic) is sensitive; circuitry and signal processing accurately filter out noise</a:t>
                      </a:r>
                      <a:endParaRPr lang="en-US" sz="1500" b="0" i="0" u="none" strike="noStrike" dirty="0">
                        <a:solidFill>
                          <a:srgbClr val="000000"/>
                        </a:solidFill>
                        <a:effectLst/>
                        <a:latin typeface="Calibri"/>
                      </a:endParaRPr>
                    </a:p>
                  </a:txBody>
                  <a:tcPr marL="8039" marR="8039" marT="8039" marB="0" anchor="ctr"/>
                </a:tc>
              </a:tr>
              <a:tr h="556853">
                <a:tc>
                  <a:txBody>
                    <a:bodyPr/>
                    <a:lstStyle/>
                    <a:p>
                      <a:pPr algn="l" fontAlgn="b"/>
                      <a:r>
                        <a:rPr lang="en-US" sz="1500" b="1" u="none" strike="noStrike" dirty="0">
                          <a:effectLst/>
                        </a:rPr>
                        <a:t>Visual feedback</a:t>
                      </a:r>
                      <a:endParaRPr lang="en-US"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smtClean="0">
                          <a:effectLst/>
                        </a:rPr>
                        <a:t>User </a:t>
                      </a:r>
                      <a:r>
                        <a:rPr lang="en-US" sz="1500" u="none" strike="noStrike" dirty="0">
                          <a:effectLst/>
                        </a:rPr>
                        <a:t>interface displays one-time RR</a:t>
                      </a:r>
                      <a:endParaRPr lang="en-US" sz="1500" b="0" i="0" u="none" strike="noStrike" dirty="0">
                        <a:solidFill>
                          <a:srgbClr val="000000"/>
                        </a:solidFill>
                        <a:effectLst/>
                        <a:latin typeface="Calibri"/>
                      </a:endParaRPr>
                    </a:p>
                  </a:txBody>
                  <a:tcPr marL="8039" marR="8039" marT="8039" marB="0" anchor="ctr"/>
                </a:tc>
              </a:tr>
              <a:tr h="609600">
                <a:tc>
                  <a:txBody>
                    <a:bodyPr/>
                    <a:lstStyle/>
                    <a:p>
                      <a:pPr algn="l" fontAlgn="b"/>
                      <a:r>
                        <a:rPr lang="en-US" sz="1500" b="1" u="none" strike="noStrike" dirty="0">
                          <a:effectLst/>
                        </a:rPr>
                        <a:t>Measure RR quickly (≤ 30 seconds)</a:t>
                      </a:r>
                      <a:endParaRPr lang="en-US"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a:effectLst/>
                        </a:rPr>
                        <a:t>Simple workflow: apply sensor, wait 15 sec, observe </a:t>
                      </a:r>
                      <a:r>
                        <a:rPr lang="en-US" sz="1500" u="none" strike="noStrike" dirty="0" err="1">
                          <a:effectLst/>
                        </a:rPr>
                        <a:t>bpm</a:t>
                      </a:r>
                      <a:r>
                        <a:rPr lang="en-US" sz="1500" u="none" strike="noStrike" dirty="0">
                          <a:effectLst/>
                        </a:rPr>
                        <a:t> on display</a:t>
                      </a:r>
                      <a:endParaRPr lang="en-US" sz="1500" b="0" i="0" u="none" strike="noStrike" dirty="0">
                        <a:solidFill>
                          <a:srgbClr val="000000"/>
                        </a:solidFill>
                        <a:effectLst/>
                        <a:latin typeface="Calibri"/>
                      </a:endParaRPr>
                    </a:p>
                  </a:txBody>
                  <a:tcPr marL="8039" marR="8039" marT="8039" marB="0" anchor="ctr"/>
                </a:tc>
              </a:tr>
              <a:tr h="665397">
                <a:tc>
                  <a:txBody>
                    <a:bodyPr/>
                    <a:lstStyle/>
                    <a:p>
                      <a:pPr algn="l" fontAlgn="b"/>
                      <a:r>
                        <a:rPr lang="it-IT" sz="1500" b="1" u="none" strike="noStrike" dirty="0">
                          <a:effectLst/>
                        </a:rPr>
                        <a:t>Minimize cost (≤ $50 per </a:t>
                      </a:r>
                      <a:r>
                        <a:rPr lang="it-IT" sz="1500" b="1" u="none" strike="noStrike" dirty="0" smtClean="0">
                          <a:effectLst/>
                        </a:rPr>
                        <a:t>device)</a:t>
                      </a:r>
                      <a:endParaRPr lang="it-IT"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a:effectLst/>
                        </a:rPr>
                        <a:t>≤ $5 per sensor, ≤ $1 per disposable adhesive, ≤ $20 per PCB, ≤ $5 per outer casing, ≤ $20 per </a:t>
                      </a:r>
                      <a:r>
                        <a:rPr lang="en-US" sz="1500" u="none" strike="noStrike" dirty="0" err="1">
                          <a:effectLst/>
                        </a:rPr>
                        <a:t>bluetooth</a:t>
                      </a:r>
                      <a:r>
                        <a:rPr lang="en-US" sz="1500" u="none" strike="noStrike" dirty="0">
                          <a:effectLst/>
                        </a:rPr>
                        <a:t> (if used)</a:t>
                      </a:r>
                      <a:endParaRPr lang="en-US" sz="1500" b="0" i="0" u="none" strike="noStrike" dirty="0">
                        <a:solidFill>
                          <a:srgbClr val="000000"/>
                        </a:solidFill>
                        <a:effectLst/>
                        <a:latin typeface="Calibri"/>
                      </a:endParaRPr>
                    </a:p>
                  </a:txBody>
                  <a:tcPr marL="8039" marR="8039" marT="8039" marB="0" anchor="ctr"/>
                </a:tc>
              </a:tr>
              <a:tr h="875522">
                <a:tc>
                  <a:txBody>
                    <a:bodyPr/>
                    <a:lstStyle/>
                    <a:p>
                      <a:pPr algn="l" fontAlgn="b"/>
                      <a:r>
                        <a:rPr lang="en-US" sz="1500" b="1" u="none" strike="noStrike" dirty="0">
                          <a:effectLst/>
                        </a:rPr>
                        <a:t>Minimize discomfort</a:t>
                      </a:r>
                      <a:endParaRPr lang="en-US"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a:effectLst/>
                        </a:rPr>
                        <a:t>Outer casing will be made </a:t>
                      </a:r>
                      <a:r>
                        <a:rPr lang="en-US" sz="1500" u="none" strike="noStrike" dirty="0" smtClean="0">
                          <a:effectLst/>
                        </a:rPr>
                        <a:t>of </a:t>
                      </a:r>
                      <a:r>
                        <a:rPr lang="en-US" sz="1500" u="none" strike="noStrike" dirty="0">
                          <a:effectLst/>
                        </a:rPr>
                        <a:t>conformable plastic; </a:t>
                      </a:r>
                      <a:r>
                        <a:rPr lang="en-US" sz="1500" u="none" strike="noStrike" dirty="0" smtClean="0">
                          <a:effectLst/>
                        </a:rPr>
                        <a:t>comfortable</a:t>
                      </a:r>
                      <a:r>
                        <a:rPr lang="en-US" sz="1500" u="none" strike="noStrike" baseline="0" dirty="0" smtClean="0">
                          <a:effectLst/>
                        </a:rPr>
                        <a:t> </a:t>
                      </a:r>
                      <a:r>
                        <a:rPr lang="en-US" sz="1500" u="none" strike="noStrike" dirty="0" smtClean="0">
                          <a:effectLst/>
                        </a:rPr>
                        <a:t>adhesive interface - </a:t>
                      </a:r>
                      <a:r>
                        <a:rPr lang="en-US" sz="1500" u="none" strike="noStrike" dirty="0">
                          <a:effectLst/>
                        </a:rPr>
                        <a:t>not too sticky, not too loose</a:t>
                      </a:r>
                      <a:endParaRPr lang="en-US" sz="1500" b="0" i="0" u="none" strike="noStrike" dirty="0">
                        <a:solidFill>
                          <a:srgbClr val="000000"/>
                        </a:solidFill>
                        <a:effectLst/>
                        <a:latin typeface="Calibri"/>
                      </a:endParaRPr>
                    </a:p>
                  </a:txBody>
                  <a:tcPr marL="8039" marR="8039" marT="8039" marB="0" anchor="ctr"/>
                </a:tc>
              </a:tr>
              <a:tr h="621621">
                <a:tc>
                  <a:txBody>
                    <a:bodyPr/>
                    <a:lstStyle/>
                    <a:p>
                      <a:pPr algn="l" fontAlgn="b"/>
                      <a:r>
                        <a:rPr lang="en-US" sz="1500" b="1" u="none" strike="noStrike" dirty="0">
                          <a:effectLst/>
                        </a:rPr>
                        <a:t>Convenient</a:t>
                      </a:r>
                      <a:endParaRPr lang="en-US"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a:effectLst/>
                        </a:rPr>
                        <a:t>Simple workflow; simple user interface; sensor adhesive is easily applied</a:t>
                      </a:r>
                      <a:endParaRPr lang="en-US" sz="1500" b="0" i="0" u="none" strike="noStrike" dirty="0">
                        <a:solidFill>
                          <a:srgbClr val="000000"/>
                        </a:solidFill>
                        <a:effectLst/>
                        <a:latin typeface="Calibri"/>
                      </a:endParaRPr>
                    </a:p>
                  </a:txBody>
                  <a:tcPr marL="8039" marR="8039" marT="8039" marB="0" anchor="ctr"/>
                </a:tc>
              </a:tr>
              <a:tr h="350208">
                <a:tc>
                  <a:txBody>
                    <a:bodyPr/>
                    <a:lstStyle/>
                    <a:p>
                      <a:pPr algn="l" fontAlgn="b"/>
                      <a:r>
                        <a:rPr lang="en-US" sz="1500" b="1" u="none" strike="noStrike" dirty="0">
                          <a:effectLst/>
                        </a:rPr>
                        <a:t>Easy instruction to others</a:t>
                      </a:r>
                      <a:endParaRPr lang="en-US" sz="1500" b="1" i="0" u="none" strike="noStrike" dirty="0">
                        <a:solidFill>
                          <a:srgbClr val="000000"/>
                        </a:solidFill>
                        <a:effectLst/>
                        <a:latin typeface="Calibri"/>
                      </a:endParaRPr>
                    </a:p>
                  </a:txBody>
                  <a:tcPr marL="8039" marR="8039" marT="8039" marB="0" anchor="ctr"/>
                </a:tc>
                <a:tc>
                  <a:txBody>
                    <a:bodyPr/>
                    <a:lstStyle/>
                    <a:p>
                      <a:pPr algn="l" fontAlgn="ctr"/>
                      <a:r>
                        <a:rPr lang="en-US" sz="1500" u="none" strike="noStrike" dirty="0">
                          <a:effectLst/>
                        </a:rPr>
                        <a:t>Will provide </a:t>
                      </a:r>
                      <a:r>
                        <a:rPr lang="en-US" sz="1500" u="none" strike="noStrike" dirty="0" smtClean="0">
                          <a:effectLst/>
                        </a:rPr>
                        <a:t>instruction </a:t>
                      </a:r>
                      <a:r>
                        <a:rPr lang="en-US" sz="1500" u="none" strike="noStrike" dirty="0">
                          <a:effectLst/>
                        </a:rPr>
                        <a:t>video in the future</a:t>
                      </a:r>
                      <a:endParaRPr lang="en-US" sz="1500" b="0" i="0" u="none" strike="noStrike" dirty="0">
                        <a:solidFill>
                          <a:srgbClr val="000000"/>
                        </a:solidFill>
                        <a:effectLst/>
                        <a:latin typeface="Calibri"/>
                      </a:endParaRPr>
                    </a:p>
                  </a:txBody>
                  <a:tcPr marL="8039" marR="8039" marT="8039" marB="0" anchor="ctr"/>
                </a:tc>
              </a:tr>
            </a:tbl>
          </a:graphicData>
        </a:graphic>
      </p:graphicFrame>
    </p:spTree>
    <p:extLst>
      <p:ext uri="{BB962C8B-B14F-4D97-AF65-F5344CB8AC3E}">
        <p14:creationId xmlns:p14="http://schemas.microsoft.com/office/powerpoint/2010/main" val="2807778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Gantt Chart through Dec. 6</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62050"/>
            <a:ext cx="73533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499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Gantt Chart through Dec. 6</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85925"/>
            <a:ext cx="8090473"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130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Gantt Chart through Dec. 6</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90625"/>
            <a:ext cx="743902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623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Gantt Chart through Dec. 6</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8228876" cy="416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118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200214057"/>
              </p:ext>
            </p:extLst>
          </p:nvPr>
        </p:nvGraphicFramePr>
        <p:xfrm>
          <a:off x="381000" y="2133600"/>
          <a:ext cx="4152900" cy="2971800"/>
        </p:xfrm>
        <a:graphic>
          <a:graphicData uri="http://schemas.openxmlformats.org/drawingml/2006/table">
            <a:tbl>
              <a:tblPr firstRow="1" bandRow="1">
                <a:tableStyleId>{EB9631B5-78F2-41C9-869B-9F39066F8104}</a:tableStyleId>
              </a:tblPr>
              <a:tblGrid>
                <a:gridCol w="4152900"/>
              </a:tblGrid>
              <a:tr h="381379">
                <a:tc>
                  <a:txBody>
                    <a:bodyPr/>
                    <a:lstStyle/>
                    <a:p>
                      <a:pPr algn="ctr"/>
                      <a:r>
                        <a:rPr lang="en-US" sz="1800" dirty="0" err="1" smtClean="0">
                          <a:latin typeface="+mj-lt"/>
                        </a:rPr>
                        <a:t>Tachypnic</a:t>
                      </a:r>
                      <a:r>
                        <a:rPr lang="en-US" sz="1800" dirty="0" smtClean="0">
                          <a:latin typeface="+mj-lt"/>
                        </a:rPr>
                        <a:t> Conditions</a:t>
                      </a:r>
                      <a:endParaRPr lang="en-US" sz="1800" b="0" dirty="0">
                        <a:latin typeface="+mj-lt"/>
                      </a:endParaRPr>
                    </a:p>
                  </a:txBody>
                  <a:tcPr anchor="ctr">
                    <a:solidFill>
                      <a:srgbClr val="C00000"/>
                    </a:solidFill>
                  </a:tcPr>
                </a:tc>
              </a:tr>
              <a:tr h="384758">
                <a:tc>
                  <a:txBody>
                    <a:bodyPr/>
                    <a:lstStyle/>
                    <a:p>
                      <a:pPr algn="ctr"/>
                      <a:r>
                        <a:rPr lang="en-US" sz="1800" dirty="0" smtClean="0">
                          <a:latin typeface="+mj-lt"/>
                        </a:rPr>
                        <a:t>Cardiac Arrest</a:t>
                      </a:r>
                      <a:endParaRPr lang="en-US" sz="1800" b="1" dirty="0" smtClean="0">
                        <a:solidFill>
                          <a:srgbClr val="C00000"/>
                        </a:solidFill>
                        <a:latin typeface="+mj-lt"/>
                      </a:endParaRPr>
                    </a:p>
                  </a:txBody>
                  <a:tcPr anchor="ctr"/>
                </a:tc>
              </a:tr>
              <a:tr h="384758">
                <a:tc>
                  <a:txBody>
                    <a:bodyPr/>
                    <a:lstStyle/>
                    <a:p>
                      <a:pPr algn="ctr"/>
                      <a:r>
                        <a:rPr lang="en-US" sz="1800" dirty="0" smtClean="0">
                          <a:latin typeface="+mj-lt"/>
                        </a:rPr>
                        <a:t>Congestive Heart Failure</a:t>
                      </a:r>
                      <a:endParaRPr lang="en-US" sz="1800" b="1" dirty="0">
                        <a:solidFill>
                          <a:srgbClr val="C00000"/>
                        </a:solidFill>
                        <a:latin typeface="+mj-lt"/>
                      </a:endParaRPr>
                    </a:p>
                  </a:txBody>
                  <a:tcPr anchor="ctr"/>
                </a:tc>
              </a:tr>
              <a:tr h="666631">
                <a:tc>
                  <a:txBody>
                    <a:bodyPr/>
                    <a:lstStyle/>
                    <a:p>
                      <a:pPr algn="ctr"/>
                      <a:r>
                        <a:rPr lang="en-US" sz="1800" dirty="0" smtClean="0">
                          <a:latin typeface="+mj-lt"/>
                        </a:rPr>
                        <a:t>Chronic Obstructive Pulmonary Disease</a:t>
                      </a:r>
                      <a:endParaRPr lang="en-US" sz="1800" dirty="0">
                        <a:latin typeface="+mj-lt"/>
                      </a:endParaRPr>
                    </a:p>
                  </a:txBody>
                  <a:tcPr anchor="ctr"/>
                </a:tc>
              </a:tr>
              <a:tr h="384758">
                <a:tc>
                  <a:txBody>
                    <a:bodyPr/>
                    <a:lstStyle/>
                    <a:p>
                      <a:pPr algn="ctr"/>
                      <a:r>
                        <a:rPr lang="en-US" sz="1800" dirty="0" smtClean="0">
                          <a:latin typeface="+mj-lt"/>
                        </a:rPr>
                        <a:t>Metabolic/Respiratory Acidosis</a:t>
                      </a:r>
                      <a:endParaRPr lang="en-US" sz="1800" b="1" dirty="0">
                        <a:solidFill>
                          <a:srgbClr val="C00000"/>
                        </a:solidFill>
                        <a:latin typeface="+mj-lt"/>
                      </a:endParaRPr>
                    </a:p>
                  </a:txBody>
                  <a:tcPr anchor="ctr"/>
                </a:tc>
              </a:tr>
              <a:tr h="384758">
                <a:tc>
                  <a:txBody>
                    <a:bodyPr/>
                    <a:lstStyle/>
                    <a:p>
                      <a:pPr algn="ctr"/>
                      <a:r>
                        <a:rPr lang="en-US" sz="1800" dirty="0" smtClean="0">
                          <a:latin typeface="+mj-lt"/>
                        </a:rPr>
                        <a:t>Sepsis/Systemic Inflammation</a:t>
                      </a:r>
                      <a:endParaRPr lang="en-US" sz="1800" dirty="0">
                        <a:latin typeface="+mj-lt"/>
                      </a:endParaRPr>
                    </a:p>
                  </a:txBody>
                  <a:tcPr anchor="ctr"/>
                </a:tc>
              </a:tr>
              <a:tr h="384758">
                <a:tc>
                  <a:txBody>
                    <a:bodyPr/>
                    <a:lstStyle/>
                    <a:p>
                      <a:pPr algn="ctr"/>
                      <a:r>
                        <a:rPr lang="en-US" sz="1800" dirty="0" smtClean="0">
                          <a:latin typeface="+mj-lt"/>
                        </a:rPr>
                        <a:t>Various</a:t>
                      </a:r>
                      <a:r>
                        <a:rPr lang="en-US" sz="1800" baseline="0" dirty="0" smtClean="0">
                          <a:latin typeface="+mj-lt"/>
                        </a:rPr>
                        <a:t> Respiratory Diseases</a:t>
                      </a:r>
                      <a:endParaRPr lang="en-US" sz="1800" dirty="0">
                        <a:latin typeface="+mj-lt"/>
                      </a:endParaRPr>
                    </a:p>
                  </a:txBody>
                  <a:tcPr anchor="ct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147844605"/>
              </p:ext>
            </p:extLst>
          </p:nvPr>
        </p:nvGraphicFramePr>
        <p:xfrm>
          <a:off x="4800600" y="2133602"/>
          <a:ext cx="4000500" cy="2971801"/>
        </p:xfrm>
        <a:graphic>
          <a:graphicData uri="http://schemas.openxmlformats.org/drawingml/2006/table">
            <a:tbl>
              <a:tblPr firstRow="1" bandRow="1">
                <a:tableStyleId>{74C1A8A3-306A-4EB7-A6B1-4F7E0EB9C5D6}</a:tableStyleId>
              </a:tblPr>
              <a:tblGrid>
                <a:gridCol w="4000500"/>
              </a:tblGrid>
              <a:tr h="381379">
                <a:tc>
                  <a:txBody>
                    <a:bodyPr/>
                    <a:lstStyle/>
                    <a:p>
                      <a:pPr algn="ctr"/>
                      <a:r>
                        <a:rPr lang="en-US" sz="1800" dirty="0" err="1" smtClean="0">
                          <a:latin typeface="+mj-lt"/>
                        </a:rPr>
                        <a:t>Bradypnic</a:t>
                      </a:r>
                      <a:r>
                        <a:rPr lang="en-US" sz="1800" baseline="0" dirty="0" smtClean="0">
                          <a:latin typeface="+mj-lt"/>
                        </a:rPr>
                        <a:t> Conditions</a:t>
                      </a:r>
                      <a:endParaRPr lang="en-US" sz="1800" b="0" dirty="0">
                        <a:latin typeface="+mj-lt"/>
                      </a:endParaRPr>
                    </a:p>
                  </a:txBody>
                  <a:tcPr anchor="ctr"/>
                </a:tc>
              </a:tr>
              <a:tr h="384758">
                <a:tc>
                  <a:txBody>
                    <a:bodyPr/>
                    <a:lstStyle/>
                    <a:p>
                      <a:pPr algn="ctr"/>
                      <a:r>
                        <a:rPr lang="en-US" sz="1800" dirty="0" smtClean="0">
                          <a:latin typeface="+mj-lt"/>
                        </a:rPr>
                        <a:t>Cardiogenic Shock</a:t>
                      </a:r>
                      <a:endParaRPr lang="en-US" sz="1800" b="1" dirty="0">
                        <a:solidFill>
                          <a:schemeClr val="accent3">
                            <a:lumMod val="75000"/>
                          </a:schemeClr>
                        </a:solidFill>
                        <a:latin typeface="+mj-lt"/>
                      </a:endParaRPr>
                    </a:p>
                  </a:txBody>
                  <a:tcPr anchor="ctr"/>
                </a:tc>
              </a:tr>
              <a:tr h="384758">
                <a:tc>
                  <a:txBody>
                    <a:bodyPr/>
                    <a:lstStyle/>
                    <a:p>
                      <a:pPr algn="ctr"/>
                      <a:r>
                        <a:rPr lang="en-US" sz="1800" dirty="0" smtClean="0">
                          <a:latin typeface="+mj-lt"/>
                        </a:rPr>
                        <a:t>Myocardial Infarction</a:t>
                      </a:r>
                      <a:endParaRPr lang="en-US" sz="1800" b="1" dirty="0">
                        <a:solidFill>
                          <a:schemeClr val="accent3">
                            <a:lumMod val="75000"/>
                          </a:schemeClr>
                        </a:solidFill>
                        <a:latin typeface="+mj-lt"/>
                      </a:endParaRPr>
                    </a:p>
                  </a:txBody>
                  <a:tcPr anchor="ctr"/>
                </a:tc>
              </a:tr>
              <a:tr h="666632">
                <a:tc>
                  <a:txBody>
                    <a:bodyPr/>
                    <a:lstStyle/>
                    <a:p>
                      <a:pPr algn="ctr"/>
                      <a:r>
                        <a:rPr lang="en-US" sz="1800" dirty="0" smtClean="0">
                          <a:latin typeface="+mj-lt"/>
                        </a:rPr>
                        <a:t>Hypertension</a:t>
                      </a:r>
                      <a:endParaRPr lang="en-US" sz="1800" dirty="0">
                        <a:latin typeface="+mj-lt"/>
                      </a:endParaRPr>
                    </a:p>
                  </a:txBody>
                  <a:tcPr anchor="ctr"/>
                </a:tc>
              </a:tr>
              <a:tr h="384758">
                <a:tc>
                  <a:txBody>
                    <a:bodyPr/>
                    <a:lstStyle/>
                    <a:p>
                      <a:pPr algn="ctr"/>
                      <a:r>
                        <a:rPr lang="en-US" sz="1800" dirty="0" smtClean="0">
                          <a:latin typeface="+mj-lt"/>
                        </a:rPr>
                        <a:t>Diabetic Ketoacidosis</a:t>
                      </a:r>
                      <a:endParaRPr lang="en-US" sz="1800" b="1" dirty="0">
                        <a:solidFill>
                          <a:schemeClr val="accent3">
                            <a:lumMod val="75000"/>
                          </a:schemeClr>
                        </a:solidFill>
                        <a:latin typeface="+mj-lt"/>
                      </a:endParaRPr>
                    </a:p>
                  </a:txBody>
                  <a:tcPr anchor="ctr"/>
                </a:tc>
              </a:tr>
              <a:tr h="384758">
                <a:tc>
                  <a:txBody>
                    <a:bodyPr/>
                    <a:lstStyle/>
                    <a:p>
                      <a:pPr algn="ctr"/>
                      <a:r>
                        <a:rPr lang="en-US" sz="1800" dirty="0" smtClean="0">
                          <a:latin typeface="+mj-lt"/>
                        </a:rPr>
                        <a:t>Rheumatic Fever</a:t>
                      </a:r>
                      <a:endParaRPr lang="en-US" sz="1800" dirty="0">
                        <a:latin typeface="+mj-lt"/>
                      </a:endParaRPr>
                    </a:p>
                  </a:txBody>
                  <a:tcPr anchor="ctr"/>
                </a:tc>
              </a:tr>
              <a:tr h="384758">
                <a:tc>
                  <a:txBody>
                    <a:bodyPr/>
                    <a:lstStyle/>
                    <a:p>
                      <a:pPr algn="ctr"/>
                      <a:r>
                        <a:rPr lang="en-US" sz="1800" dirty="0" smtClean="0">
                          <a:latin typeface="+mj-lt"/>
                        </a:rPr>
                        <a:t>Hypoxia</a:t>
                      </a:r>
                      <a:endParaRPr lang="en-US" sz="1800" dirty="0">
                        <a:latin typeface="+mj-lt"/>
                      </a:endParaRPr>
                    </a:p>
                  </a:txBody>
                  <a:tcPr anchor="ct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879815719"/>
              </p:ext>
            </p:extLst>
          </p:nvPr>
        </p:nvGraphicFramePr>
        <p:xfrm>
          <a:off x="1524000" y="5334000"/>
          <a:ext cx="6096001" cy="1097988"/>
        </p:xfrm>
        <a:graphic>
          <a:graphicData uri="http://schemas.openxmlformats.org/drawingml/2006/table">
            <a:tbl>
              <a:tblPr firstRow="1" bandRow="1">
                <a:tableStyleId>{BC89EF96-8CEA-46FF-86C4-4CE0E7609802}</a:tableStyleId>
              </a:tblPr>
              <a:tblGrid>
                <a:gridCol w="2133600"/>
                <a:gridCol w="2057401"/>
                <a:gridCol w="1905000"/>
              </a:tblGrid>
              <a:tr h="304091">
                <a:tc>
                  <a:txBody>
                    <a:bodyPr/>
                    <a:lstStyle/>
                    <a:p>
                      <a:pPr algn="ctr"/>
                      <a:r>
                        <a:rPr lang="en-US" sz="2000" dirty="0" smtClean="0">
                          <a:latin typeface="+mj-lt"/>
                        </a:rPr>
                        <a:t>Cardiac Arrest</a:t>
                      </a:r>
                      <a:endParaRPr lang="en-US" sz="2000" dirty="0">
                        <a:latin typeface="+mj-lt"/>
                        <a:cs typeface="Helvetica" panose="020B0604020202020204" pitchFamily="34" charset="0"/>
                      </a:endParaRPr>
                    </a:p>
                  </a:txBody>
                  <a:tcPr/>
                </a:tc>
                <a:tc>
                  <a:txBody>
                    <a:bodyPr/>
                    <a:lstStyle/>
                    <a:p>
                      <a:pPr algn="ctr"/>
                      <a:r>
                        <a:rPr lang="en-US" sz="2000" dirty="0" smtClean="0">
                          <a:latin typeface="+mj-lt"/>
                        </a:rPr>
                        <a:t>Frequency</a:t>
                      </a:r>
                      <a:endParaRPr lang="en-US" sz="2000" dirty="0">
                        <a:latin typeface="+mj-lt"/>
                        <a:cs typeface="Helvetica" panose="020B0604020202020204" pitchFamily="34" charset="0"/>
                      </a:endParaRPr>
                    </a:p>
                  </a:txBody>
                  <a:tcPr/>
                </a:tc>
                <a:tc>
                  <a:txBody>
                    <a:bodyPr/>
                    <a:lstStyle/>
                    <a:p>
                      <a:pPr algn="ctr"/>
                      <a:r>
                        <a:rPr lang="en-US" sz="2000" dirty="0" smtClean="0">
                          <a:latin typeface="+mj-lt"/>
                        </a:rPr>
                        <a:t>Mortality Rate</a:t>
                      </a:r>
                      <a:endParaRPr lang="en-US" sz="2000" dirty="0">
                        <a:latin typeface="+mj-lt"/>
                        <a:cs typeface="Helvetica" panose="020B0604020202020204" pitchFamily="34" charset="0"/>
                      </a:endParaRPr>
                    </a:p>
                  </a:txBody>
                  <a:tcPr/>
                </a:tc>
              </a:tr>
              <a:tr h="701748">
                <a:tc>
                  <a:txBody>
                    <a:bodyPr/>
                    <a:lstStyle/>
                    <a:p>
                      <a:pPr marL="285750" indent="-285750">
                        <a:buFont typeface="Arial" panose="020B0604020202020204" pitchFamily="34" charset="0"/>
                        <a:buChar char="•"/>
                      </a:pPr>
                      <a:r>
                        <a:rPr lang="en-US" sz="1800" dirty="0" smtClean="0">
                          <a:latin typeface="+mj-lt"/>
                        </a:rPr>
                        <a:t>In-hospital:</a:t>
                      </a:r>
                    </a:p>
                    <a:p>
                      <a:pPr marL="285750" indent="-285750">
                        <a:buFont typeface="Arial" panose="020B0604020202020204" pitchFamily="34" charset="0"/>
                        <a:buChar char="•"/>
                      </a:pPr>
                      <a:r>
                        <a:rPr lang="en-US" sz="1800" dirty="0" smtClean="0">
                          <a:latin typeface="+mj-lt"/>
                        </a:rPr>
                        <a:t>Out-of-hospital:</a:t>
                      </a:r>
                      <a:endParaRPr lang="en-US" sz="1800" dirty="0" smtClean="0">
                        <a:latin typeface="+mj-lt"/>
                        <a:cs typeface="Helvetica" panose="020B0604020202020204" pitchFamily="34" charset="0"/>
                      </a:endParaRPr>
                    </a:p>
                  </a:txBody>
                  <a:tcPr/>
                </a:tc>
                <a:tc>
                  <a:txBody>
                    <a:bodyPr/>
                    <a:lstStyle/>
                    <a:p>
                      <a:pPr algn="ctr"/>
                      <a:r>
                        <a:rPr lang="en-US" sz="1800" dirty="0" smtClean="0">
                          <a:latin typeface="+mj-lt"/>
                        </a:rPr>
                        <a:t>209,000/year</a:t>
                      </a:r>
                    </a:p>
                    <a:p>
                      <a:pPr algn="ctr"/>
                      <a:r>
                        <a:rPr lang="en-US" sz="1800" dirty="0" smtClean="0">
                          <a:latin typeface="+mj-lt"/>
                        </a:rPr>
                        <a:t>359,400/year</a:t>
                      </a:r>
                      <a:endParaRPr lang="en-US" sz="1800" b="1" dirty="0" smtClean="0">
                        <a:latin typeface="+mj-lt"/>
                        <a:cs typeface="Helvetica" panose="020B0604020202020204" pitchFamily="34" charset="0"/>
                      </a:endParaRPr>
                    </a:p>
                  </a:txBody>
                  <a:tcPr/>
                </a:tc>
                <a:tc>
                  <a:txBody>
                    <a:bodyPr/>
                    <a:lstStyle/>
                    <a:p>
                      <a:pPr algn="ctr"/>
                      <a:r>
                        <a:rPr lang="en-US" sz="1800" dirty="0" smtClean="0">
                          <a:latin typeface="+mj-lt"/>
                        </a:rPr>
                        <a:t>75.8%</a:t>
                      </a:r>
                      <a:endParaRPr lang="en-US" sz="1800" baseline="0" dirty="0" smtClean="0">
                        <a:latin typeface="+mj-lt"/>
                      </a:endParaRPr>
                    </a:p>
                    <a:p>
                      <a:pPr algn="ctr"/>
                      <a:r>
                        <a:rPr lang="en-US" sz="1800" baseline="0" dirty="0" smtClean="0">
                          <a:latin typeface="+mj-lt"/>
                        </a:rPr>
                        <a:t>90.5%</a:t>
                      </a:r>
                      <a:endParaRPr lang="en-US" sz="1800" b="1" i="0" dirty="0">
                        <a:latin typeface="+mj-lt"/>
                        <a:cs typeface="Helvetica" panose="020B0604020202020204" pitchFamily="34" charset="0"/>
                      </a:endParaRPr>
                    </a:p>
                  </a:txBody>
                  <a:tcPr/>
                </a:tc>
              </a:tr>
            </a:tbl>
          </a:graphicData>
        </a:graphic>
      </p:graphicFrame>
      <p:sp>
        <p:nvSpPr>
          <p:cNvPr id="17" name="TextBox 16"/>
          <p:cNvSpPr txBox="1"/>
          <p:nvPr/>
        </p:nvSpPr>
        <p:spPr>
          <a:xfrm>
            <a:off x="1066800" y="4013537"/>
            <a:ext cx="6934200" cy="1015663"/>
          </a:xfrm>
          <a:prstGeom prst="rect">
            <a:avLst/>
          </a:prstGeom>
          <a:noFill/>
          <a:ln>
            <a:solidFill>
              <a:schemeClr val="tx1"/>
            </a:solidFill>
          </a:ln>
        </p:spPr>
        <p:txBody>
          <a:bodyPr wrap="square" rtlCol="0">
            <a:spAutoFit/>
          </a:bodyPr>
          <a:lstStyle/>
          <a:p>
            <a:pPr algn="ctr"/>
            <a:r>
              <a:rPr lang="en-US" sz="3000" dirty="0" smtClean="0">
                <a:solidFill>
                  <a:srgbClr val="002060"/>
                </a:solidFill>
                <a:latin typeface="+mj-lt"/>
              </a:rPr>
              <a:t>RR &gt; 27 bpm </a:t>
            </a:r>
            <a:r>
              <a:rPr lang="en-US" sz="3000" dirty="0" smtClean="0">
                <a:latin typeface="+mj-lt"/>
              </a:rPr>
              <a:t>can predict CA within 72 hours with 54% sensitivity &amp; 83% specificity</a:t>
            </a:r>
            <a:endParaRPr lang="en-US" sz="3000" b="1" dirty="0">
              <a:latin typeface="+mj-lt"/>
            </a:endParaRPr>
          </a:p>
        </p:txBody>
      </p:sp>
      <p:sp>
        <p:nvSpPr>
          <p:cNvPr id="15" name="Content Placeholder 2"/>
          <p:cNvSpPr txBox="1">
            <a:spLocks/>
          </p:cNvSpPr>
          <p:nvPr/>
        </p:nvSpPr>
        <p:spPr>
          <a:xfrm>
            <a:off x="611186" y="2667000"/>
            <a:ext cx="8913814" cy="5333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000" dirty="0" smtClean="0">
                <a:latin typeface="+mj-lt"/>
              </a:rPr>
              <a:t>… and is the </a:t>
            </a:r>
            <a:r>
              <a:rPr lang="en-US" sz="3000" dirty="0" smtClean="0">
                <a:solidFill>
                  <a:srgbClr val="C00000"/>
                </a:solidFill>
                <a:latin typeface="+mj-lt"/>
              </a:rPr>
              <a:t>best predictor of cardiac arrest (CA).</a:t>
            </a:r>
          </a:p>
        </p:txBody>
      </p:sp>
      <p:sp>
        <p:nvSpPr>
          <p:cNvPr id="19" name="TextBox 18"/>
          <p:cNvSpPr txBox="1"/>
          <p:nvPr/>
        </p:nvSpPr>
        <p:spPr>
          <a:xfrm>
            <a:off x="304800" y="1371600"/>
            <a:ext cx="5486400" cy="584775"/>
          </a:xfrm>
          <a:prstGeom prst="rect">
            <a:avLst/>
          </a:prstGeom>
          <a:noFill/>
        </p:spPr>
        <p:txBody>
          <a:bodyPr wrap="square" rtlCol="0">
            <a:spAutoFit/>
          </a:bodyPr>
          <a:lstStyle/>
          <a:p>
            <a:r>
              <a:rPr lang="en-US" sz="3200" dirty="0" smtClean="0">
                <a:latin typeface="+mj-lt"/>
              </a:rPr>
              <a:t>RR can predict…</a:t>
            </a:r>
            <a:endParaRPr lang="en-US" sz="3200" dirty="0">
              <a:latin typeface="+mj-lt"/>
            </a:endParaRPr>
          </a:p>
        </p:txBody>
      </p:sp>
      <p:sp>
        <p:nvSpPr>
          <p:cNvPr id="16" name="Content Placeholder 2"/>
          <p:cNvSpPr txBox="1">
            <a:spLocks/>
          </p:cNvSpPr>
          <p:nvPr/>
        </p:nvSpPr>
        <p:spPr>
          <a:xfrm>
            <a:off x="153986" y="2209800"/>
            <a:ext cx="8913814" cy="5333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000" dirty="0" smtClean="0">
                <a:latin typeface="+mj-lt"/>
              </a:rPr>
              <a:t>RR is a </a:t>
            </a:r>
            <a:r>
              <a:rPr lang="en-US" sz="3000" dirty="0" smtClean="0">
                <a:solidFill>
                  <a:schemeClr val="accent6">
                    <a:lumMod val="50000"/>
                  </a:schemeClr>
                </a:solidFill>
                <a:latin typeface="+mj-lt"/>
              </a:rPr>
              <a:t>sensitive predictor of diverse illnesses</a:t>
            </a:r>
          </a:p>
        </p:txBody>
      </p:sp>
      <p:sp>
        <p:nvSpPr>
          <p:cNvPr id="29" name="Rectangle 28"/>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1" name="Group 30"/>
          <p:cNvGrpSpPr/>
          <p:nvPr/>
        </p:nvGrpSpPr>
        <p:grpSpPr>
          <a:xfrm>
            <a:off x="0" y="743486"/>
            <a:ext cx="9144000" cy="345578"/>
            <a:chOff x="0" y="972086"/>
            <a:chExt cx="9144000" cy="345578"/>
          </a:xfrm>
        </p:grpSpPr>
        <p:sp>
          <p:nvSpPr>
            <p:cNvPr id="32" name="TextBox 31"/>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Problem</a:t>
              </a:r>
              <a:endParaRPr lang="en-US" sz="1600" b="1" dirty="0">
                <a:solidFill>
                  <a:schemeClr val="accent1">
                    <a:lumMod val="50000"/>
                  </a:schemeClr>
                </a:solidFill>
                <a:latin typeface="+mj-lt"/>
              </a:endParaRPr>
            </a:p>
          </p:txBody>
        </p:sp>
        <p:sp>
          <p:nvSpPr>
            <p:cNvPr id="33" name="TextBox 32"/>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34" name="TextBox 33"/>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35" name="TextBox 34"/>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36" name="TextBox 35"/>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37" name="TextBox 36"/>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38" name="Title 1"/>
          <p:cNvSpPr txBox="1">
            <a:spLocks/>
          </p:cNvSpPr>
          <p:nvPr/>
        </p:nvSpPr>
        <p:spPr>
          <a:xfrm>
            <a:off x="76200" y="-38102"/>
            <a:ext cx="388778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Clinical Problem</a:t>
            </a:r>
            <a:endParaRPr lang="en-US" dirty="0">
              <a:cs typeface="Helvetica" panose="020B0604020202020204" pitchFamily="34" charset="0"/>
            </a:endParaRPr>
          </a:p>
        </p:txBody>
      </p:sp>
    </p:spTree>
    <p:extLst>
      <p:ext uri="{BB962C8B-B14F-4D97-AF65-F5344CB8AC3E}">
        <p14:creationId xmlns:p14="http://schemas.microsoft.com/office/powerpoint/2010/main" val="34191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19"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Gantt Chart through Dec. 6</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716"/>
          <a:stretch/>
        </p:blipFill>
        <p:spPr bwMode="auto">
          <a:xfrm>
            <a:off x="1189292" y="1301965"/>
            <a:ext cx="2620708" cy="519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4343401" y="1301965"/>
            <a:ext cx="3505199" cy="525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193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Clinical Problem (In-Depth)</a:t>
            </a:r>
            <a:endParaRPr lang="en-US" dirty="0"/>
          </a:p>
        </p:txBody>
      </p:sp>
      <p:sp>
        <p:nvSpPr>
          <p:cNvPr id="3" name="Content Placeholder 2"/>
          <p:cNvSpPr>
            <a:spLocks noGrp="1"/>
          </p:cNvSpPr>
          <p:nvPr>
            <p:ph idx="1"/>
          </p:nvPr>
        </p:nvSpPr>
        <p:spPr>
          <a:xfrm>
            <a:off x="381000" y="914401"/>
            <a:ext cx="8305800" cy="5410199"/>
          </a:xfrm>
        </p:spPr>
        <p:txBody>
          <a:bodyPr>
            <a:noAutofit/>
          </a:bodyPr>
          <a:lstStyle/>
          <a:p>
            <a:pPr marL="0" indent="0">
              <a:buNone/>
            </a:pPr>
            <a:r>
              <a:rPr lang="en-US" sz="1200" b="1" dirty="0" smtClean="0"/>
              <a:t>Background</a:t>
            </a:r>
          </a:p>
          <a:p>
            <a:pPr marL="0" indent="0">
              <a:buNone/>
            </a:pPr>
            <a:r>
              <a:rPr lang="en-US" sz="1200" dirty="0" smtClean="0"/>
              <a:t>The </a:t>
            </a:r>
            <a:r>
              <a:rPr lang="en-US" sz="1200" dirty="0"/>
              <a:t>assessment of vital signs (pulse rate, oxygen saturation, respiratory rate, blood pressure, and body temperature) plays a fundamental role in medical decision-making. Vital signs objectively indicate the immediate well-being and level of physical functioning of patients, and have long been considered an imperative component of patient assessment and management.</a:t>
            </a:r>
            <a:r>
              <a:rPr lang="en-US" sz="1200" baseline="30000" dirty="0"/>
              <a:t>1</a:t>
            </a:r>
            <a:r>
              <a:rPr lang="en-US" sz="1200" dirty="0"/>
              <a:t> Respiratory rate, in particular, plays an important role in the early recognition of diverse illnesses, such as pulmonary embolus, pneumonia, congestive cardiac failure, and </a:t>
            </a:r>
            <a:r>
              <a:rPr lang="en-US" sz="1200" dirty="0" err="1"/>
              <a:t>toxicologic</a:t>
            </a:r>
            <a:r>
              <a:rPr lang="en-US" sz="1200" dirty="0"/>
              <a:t> and metabolic emergencies.</a:t>
            </a:r>
            <a:r>
              <a:rPr lang="en-US" sz="1200" baseline="30000" dirty="0"/>
              <a:t>2</a:t>
            </a:r>
            <a:endParaRPr lang="en-US" sz="1200" dirty="0"/>
          </a:p>
          <a:p>
            <a:pPr marL="0" indent="0">
              <a:buNone/>
            </a:pPr>
            <a:r>
              <a:rPr lang="en-US" sz="1200" dirty="0"/>
              <a:t> </a:t>
            </a:r>
          </a:p>
          <a:p>
            <a:pPr marL="0" indent="0">
              <a:buNone/>
            </a:pPr>
            <a:r>
              <a:rPr lang="en-US" sz="1200" dirty="0" smtClean="0"/>
              <a:t>Respiratory </a:t>
            </a:r>
            <a:r>
              <a:rPr lang="en-US" sz="1200" dirty="0"/>
              <a:t>rate has been proven to be the best predictor of cardiopulmonary arrest, even up to three days before arrest occurs.</a:t>
            </a:r>
            <a:r>
              <a:rPr lang="en-US" sz="1200" baseline="30000" dirty="0"/>
              <a:t>1, 3, 4</a:t>
            </a:r>
            <a:r>
              <a:rPr lang="en-US" sz="1200" dirty="0"/>
              <a:t> A prospective observational study of 1025 ED patients found that a respiratory rate greater than 20 breaths per minute was predictive of cardiopulmonary arrest within 72 hours, with an odds ratio</a:t>
            </a:r>
            <a:r>
              <a:rPr lang="en-US" sz="1200" baseline="30000" dirty="0">
                <a:hlinkClick r:id="" action="ppaction://hlinkfile"/>
              </a:rPr>
              <a:t>*</a:t>
            </a:r>
            <a:r>
              <a:rPr lang="en-US" sz="1200" dirty="0"/>
              <a:t> of 3.93, and death within 30 days, with an odds ratio of 3.56 (</a:t>
            </a:r>
            <a:r>
              <a:rPr lang="en-US" sz="1200" b="1" dirty="0"/>
              <a:t>Figure 1</a:t>
            </a:r>
            <a:r>
              <a:rPr lang="en-US" sz="1200" dirty="0"/>
              <a:t>).</a:t>
            </a:r>
            <a:r>
              <a:rPr lang="en-US" sz="1200" baseline="30000" dirty="0"/>
              <a:t>1</a:t>
            </a:r>
            <a:r>
              <a:rPr lang="en-US" sz="1200" dirty="0"/>
              <a:t> Similarly, a separate evaluation of general medicine inpatients found that a respiratory rate of greater than 27 breaths per minute was predictive of cardiopulmonary arrest within 72 hours, with an odds ratio of 5.56 (</a:t>
            </a:r>
            <a:r>
              <a:rPr lang="en-US" sz="1200" b="1" dirty="0"/>
              <a:t>Figure 2</a:t>
            </a:r>
            <a:r>
              <a:rPr lang="en-US" sz="1200" dirty="0"/>
              <a:t>).</a:t>
            </a:r>
            <a:r>
              <a:rPr lang="en-US" sz="1200" baseline="30000" dirty="0"/>
              <a:t>4</a:t>
            </a:r>
            <a:r>
              <a:rPr lang="en-US" sz="1200" dirty="0"/>
              <a:t> In another prospective observational study of 1695 acute medical admissions, patients with a composite outcome of cardiopulmonary arrest, intensive care admission, or death within 24 hours had a mean respiratory rate of 27 breaths per minute, compared to controls who had a mean respiratory rate of 19 (</a:t>
            </a:r>
            <a:r>
              <a:rPr lang="en-US" sz="1200" b="1" dirty="0"/>
              <a:t>Figure 3</a:t>
            </a:r>
            <a:r>
              <a:rPr lang="en-US" sz="1200" dirty="0"/>
              <a:t>). While changes in pulse rate and blood pressure are comparatively small and could potentially be clinically missed, relative changes in respiratory rate are of a much greater magnitude and are therefore better at discriminating between stable patients and patients at risk of cardiopulmonary arrest.</a:t>
            </a:r>
            <a:r>
              <a:rPr lang="en-US" sz="1200" baseline="30000" dirty="0"/>
              <a:t>5</a:t>
            </a:r>
            <a:endParaRPr lang="en-US" sz="1200" dirty="0"/>
          </a:p>
          <a:p>
            <a:pPr marL="0" indent="0">
              <a:buNone/>
            </a:pPr>
            <a:r>
              <a:rPr lang="en-US" sz="1200" dirty="0"/>
              <a:t> </a:t>
            </a:r>
          </a:p>
          <a:p>
            <a:pPr marL="0" indent="0">
              <a:buNone/>
            </a:pPr>
            <a:r>
              <a:rPr lang="en-US" sz="1200" dirty="0" smtClean="0"/>
              <a:t>Both </a:t>
            </a:r>
            <a:r>
              <a:rPr lang="en-US" sz="1200" dirty="0"/>
              <a:t>respiratory rate and tidal volume depend on the exchange of carbon dioxide and oxygen between the lungs and the rest of the body (</a:t>
            </a:r>
            <a:r>
              <a:rPr lang="en-US" sz="1200" b="1" dirty="0"/>
              <a:t>Figure 4</a:t>
            </a:r>
            <a:r>
              <a:rPr lang="en-US" sz="1200" dirty="0"/>
              <a:t>). This gas exchange relies on the body’s metabolic demands and adjusts with physical activity or in disease states such as infection. In life-threatening diseases like metabolic acidosis, the body attempts to correct hypoxemia and </a:t>
            </a:r>
            <a:r>
              <a:rPr lang="en-US" sz="1200" dirty="0" err="1"/>
              <a:t>hypercarbia</a:t>
            </a:r>
            <a:r>
              <a:rPr lang="en-US" sz="1200" dirty="0"/>
              <a:t> through respiratory compensation. As a result, both respiratory rate (tachypnea) and alveolar ventilation (hyperventilation) increase significantly.</a:t>
            </a:r>
            <a:r>
              <a:rPr lang="en-US" sz="1200" baseline="30000" dirty="0"/>
              <a:t>3</a:t>
            </a:r>
            <a:r>
              <a:rPr lang="en-US" sz="1200" dirty="0"/>
              <a:t> Since the magnitude of an individual’s metabolic demand is reflected in the respiratory rate, patients with an elevated respiratory rate often have a more serious illness.</a:t>
            </a:r>
            <a:r>
              <a:rPr lang="en-US" sz="1200" baseline="30000" dirty="0"/>
              <a:t>6</a:t>
            </a:r>
            <a:r>
              <a:rPr lang="en-US" sz="1200" dirty="0"/>
              <a:t> Conditions including hypoxemia, acidosis, sepsis, increased intracranial pressure, and hypotension are capable of inducing tachypnea, and they all also have the potential to lead to arrest.</a:t>
            </a:r>
            <a:r>
              <a:rPr lang="en-US" sz="1200" baseline="30000" dirty="0"/>
              <a:t>4</a:t>
            </a:r>
            <a:r>
              <a:rPr lang="en-US" sz="1200" dirty="0"/>
              <a:t> Decreased respiratory rate (</a:t>
            </a:r>
            <a:r>
              <a:rPr lang="en-US" sz="1200" dirty="0" err="1"/>
              <a:t>bradypnea</a:t>
            </a:r>
            <a:r>
              <a:rPr lang="en-US" sz="1200" dirty="0"/>
              <a:t>), which can result from life-threatening conditions such as renal failure, brain tumors, or high intracranial pressure, not only limits supplies of oxygen, but also endangers other organ systems in the body.</a:t>
            </a:r>
            <a:r>
              <a:rPr lang="en-US" sz="1200" baseline="30000" dirty="0"/>
              <a:t>7</a:t>
            </a:r>
            <a:endParaRPr lang="en-US" sz="1200" dirty="0"/>
          </a:p>
          <a:p>
            <a:pPr marL="0" indent="0">
              <a:buNone/>
            </a:pPr>
            <a:r>
              <a:rPr lang="en-US" sz="1200" dirty="0"/>
              <a:t> </a:t>
            </a:r>
          </a:p>
          <a:p>
            <a:pPr marL="0" indent="0">
              <a:buNone/>
            </a:pPr>
            <a:r>
              <a:rPr lang="en-US" sz="1200" dirty="0" smtClean="0"/>
              <a:t>In </a:t>
            </a:r>
            <a:r>
              <a:rPr lang="en-US" sz="1200" dirty="0"/>
              <a:t>effect, respiratory rate is an important indicator of a severe abnormality in not only the respiratory system but also many other body systems, and is therefore a key predictor of adverse </a:t>
            </a:r>
            <a:r>
              <a:rPr lang="en-US" sz="1200" dirty="0" smtClean="0"/>
              <a:t>events.</a:t>
            </a:r>
            <a:r>
              <a:rPr lang="en-US" sz="1200" baseline="30000" dirty="0" smtClean="0"/>
              <a:t>3</a:t>
            </a:r>
            <a:endParaRPr lang="en-US" sz="1200" dirty="0"/>
          </a:p>
        </p:txBody>
      </p:sp>
    </p:spTree>
    <p:extLst>
      <p:ext uri="{BB962C8B-B14F-4D97-AF65-F5344CB8AC3E}">
        <p14:creationId xmlns:p14="http://schemas.microsoft.com/office/powerpoint/2010/main" val="3445191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Clinical Problem (In-Depth)</a:t>
            </a:r>
            <a:endParaRPr lang="en-US" dirty="0"/>
          </a:p>
        </p:txBody>
      </p:sp>
      <p:sp>
        <p:nvSpPr>
          <p:cNvPr id="3" name="Content Placeholder 2"/>
          <p:cNvSpPr>
            <a:spLocks noGrp="1"/>
          </p:cNvSpPr>
          <p:nvPr>
            <p:ph idx="1"/>
          </p:nvPr>
        </p:nvSpPr>
        <p:spPr>
          <a:xfrm>
            <a:off x="457200" y="1295400"/>
            <a:ext cx="8229600" cy="3810000"/>
          </a:xfrm>
        </p:spPr>
        <p:txBody>
          <a:bodyPr>
            <a:normAutofit/>
          </a:bodyPr>
          <a:lstStyle/>
          <a:p>
            <a:pPr marL="0" indent="0">
              <a:buNone/>
            </a:pPr>
            <a:r>
              <a:rPr lang="en-US" sz="1800" b="1" dirty="0" smtClean="0"/>
              <a:t>Standard of Care</a:t>
            </a:r>
            <a:endParaRPr lang="en-US" sz="1800" dirty="0" smtClean="0"/>
          </a:p>
          <a:p>
            <a:pPr marL="0" indent="0">
              <a:buNone/>
            </a:pPr>
            <a:endParaRPr lang="en-US" sz="1800" dirty="0" smtClean="0"/>
          </a:p>
          <a:p>
            <a:pPr marL="0" indent="0">
              <a:buNone/>
            </a:pPr>
            <a:r>
              <a:rPr lang="en-US" sz="1800" dirty="0" smtClean="0"/>
              <a:t>Respiratory rate is measured manually by nurses in ED triage, often for 15 or 30 seconds. Manual measurement can be performed either with or without contact. Contact methods include tactile observation or estimation, via the use of one’s hand or a stethoscope (auscultation) to feel for chest movement. Non-contact methods include visual monitoring of chest movement or estimation.</a:t>
            </a:r>
            <a:r>
              <a:rPr lang="en-US" sz="1800" baseline="30000" dirty="0" smtClean="0"/>
              <a:t>8</a:t>
            </a:r>
            <a:r>
              <a:rPr lang="en-US" sz="1800" dirty="0" smtClean="0"/>
              <a:t> Various long-term monitoring devices (see </a:t>
            </a:r>
            <a:r>
              <a:rPr lang="en-US" sz="1800" b="1" dirty="0" smtClean="0"/>
              <a:t>2.4 Existing Technology</a:t>
            </a:r>
            <a:r>
              <a:rPr lang="en-US" sz="1800" dirty="0" smtClean="0"/>
              <a:t>)</a:t>
            </a:r>
            <a:r>
              <a:rPr lang="en-US" sz="1800" b="1" dirty="0" smtClean="0"/>
              <a:t> </a:t>
            </a:r>
            <a:r>
              <a:rPr lang="en-US" sz="1800" dirty="0" smtClean="0"/>
              <a:t>are often used to measure respiratory rate in other settings, like the intensive care unit (ICU) and post-surgical operations, but few devices are designed for the transient purposes of triage.</a:t>
            </a:r>
          </a:p>
          <a:p>
            <a:pPr marL="0" indent="0">
              <a:buNone/>
            </a:pPr>
            <a:r>
              <a:rPr lang="en-US" b="1" dirty="0" smtClean="0"/>
              <a:t> </a:t>
            </a:r>
            <a:endParaRPr lang="en-US" dirty="0" smtClean="0"/>
          </a:p>
        </p:txBody>
      </p:sp>
    </p:spTree>
    <p:extLst>
      <p:ext uri="{BB962C8B-B14F-4D97-AF65-F5344CB8AC3E}">
        <p14:creationId xmlns:p14="http://schemas.microsoft.com/office/powerpoint/2010/main" val="8638346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Clinical Problem (In-Depth)</a:t>
            </a:r>
            <a:endParaRPr lang="en-US" dirty="0"/>
          </a:p>
        </p:txBody>
      </p:sp>
      <p:sp>
        <p:nvSpPr>
          <p:cNvPr id="3" name="Content Placeholder 2"/>
          <p:cNvSpPr>
            <a:spLocks noGrp="1"/>
          </p:cNvSpPr>
          <p:nvPr>
            <p:ph idx="1"/>
          </p:nvPr>
        </p:nvSpPr>
        <p:spPr>
          <a:xfrm>
            <a:off x="457200" y="1143000"/>
            <a:ext cx="8229600" cy="4906964"/>
          </a:xfrm>
        </p:spPr>
        <p:txBody>
          <a:bodyPr>
            <a:normAutofit fontScale="25000" lnSpcReduction="20000"/>
          </a:bodyPr>
          <a:lstStyle/>
          <a:p>
            <a:pPr marL="0" indent="0">
              <a:buNone/>
            </a:pPr>
            <a:r>
              <a:rPr lang="en-US" sz="4800" b="1" dirty="0" smtClean="0"/>
              <a:t>Clinical Problem</a:t>
            </a:r>
            <a:endParaRPr lang="en-US" sz="4800" dirty="0" smtClean="0"/>
          </a:p>
          <a:p>
            <a:pPr marL="0" indent="0">
              <a:buNone/>
            </a:pPr>
            <a:r>
              <a:rPr lang="en-US" sz="4800" dirty="0" smtClean="0"/>
              <a:t>Every year, there are approximately 129.8 million ED visits in the US.</a:t>
            </a:r>
            <a:r>
              <a:rPr lang="en-US" sz="4800" baseline="30000" dirty="0" smtClean="0"/>
              <a:t>9</a:t>
            </a:r>
            <a:r>
              <a:rPr lang="en-US" sz="4800" dirty="0" smtClean="0"/>
              <a:t> Of 209,000 yearly in-hospital cardiopulmonary arrests,</a:t>
            </a:r>
            <a:r>
              <a:rPr lang="en-US" sz="4800" baseline="30000" dirty="0" smtClean="0"/>
              <a:t>10</a:t>
            </a:r>
            <a:r>
              <a:rPr lang="en-US" sz="4800" dirty="0" smtClean="0"/>
              <a:t> approximately 12% occur in the ED, and 50% occur in the ICU (</a:t>
            </a:r>
            <a:r>
              <a:rPr lang="en-US" sz="4800" b="1" dirty="0" smtClean="0"/>
              <a:t>Figures 5, 6</a:t>
            </a:r>
            <a:r>
              <a:rPr lang="en-US" sz="4800" dirty="0" smtClean="0"/>
              <a:t>).</a:t>
            </a:r>
            <a:r>
              <a:rPr lang="en-US" sz="4800" baseline="30000" dirty="0" smtClean="0"/>
              <a:t>11, 12</a:t>
            </a:r>
            <a:r>
              <a:rPr lang="en-US" sz="4800" dirty="0" smtClean="0"/>
              <a:t> Although our focus is on ED triage, up to 55% of hospital patients (depending on the hospital) are admitted into an ICU within 24 hours of entry into triage.</a:t>
            </a:r>
            <a:r>
              <a:rPr lang="en-US" sz="4800" baseline="30000" dirty="0" smtClean="0"/>
              <a:t>13</a:t>
            </a:r>
            <a:r>
              <a:rPr lang="en-US" sz="4800" dirty="0" smtClean="0"/>
              <a:t> As stated earlier, respiratory rate can predict cardiopulmonary arrest up to 72 hours before it occurs; thus, with proper respiratory rate measurement, ICU in-hospital arrests can also potentially be predicted and avoided, even before admission to the ICU. </a:t>
            </a:r>
          </a:p>
          <a:p>
            <a:pPr marL="0" indent="0">
              <a:buNone/>
            </a:pPr>
            <a:endParaRPr lang="en-US" sz="4800" dirty="0" smtClean="0"/>
          </a:p>
          <a:p>
            <a:pPr marL="0" indent="0">
              <a:buNone/>
            </a:pPr>
            <a:r>
              <a:rPr lang="en-US" sz="4800" dirty="0" smtClean="0"/>
              <a:t>Cardiopulmonary arrest is only one of several life-threatening diseases that is seen in the ED and is indicated by respiratory rate. Unfortunately, respiratory rate is rarely measured accurately, if at all. According to a study by Lovett et. al., triage nurses’ measurements of the respiratory rates of 159 patients showed low sensitivity in detecting </a:t>
            </a:r>
            <a:r>
              <a:rPr lang="en-US" sz="4800" dirty="0" err="1" smtClean="0"/>
              <a:t>bradypnea</a:t>
            </a:r>
            <a:r>
              <a:rPr lang="en-US" sz="4800" dirty="0" smtClean="0"/>
              <a:t> and tachypnea, poor agreement with criterion standard measurements of respiratory rate (WHO recommendation of auscultation or observation for 60 seconds), as well as poor </a:t>
            </a:r>
            <a:r>
              <a:rPr lang="en-US" sz="4800" dirty="0" err="1" smtClean="0"/>
              <a:t>interobserver</a:t>
            </a:r>
            <a:r>
              <a:rPr lang="en-US" sz="4800" dirty="0" smtClean="0"/>
              <a:t> agreement. Variability of their measurements was also low (standard deviation of 3.3) compared with criterion standard measurements (standard deviation of 4.1). A lower variability indicates that their measurements are more clustered than criterion standard measurements of respiratory rate, which might suggest conscious or unconscious result selection, even though the nurses were aware that their respiratory rate measurements were being collected for this study.</a:t>
            </a:r>
            <a:r>
              <a:rPr lang="en-US" sz="4800" baseline="30000" dirty="0" smtClean="0"/>
              <a:t>2</a:t>
            </a:r>
            <a:endParaRPr lang="en-US" sz="4800" dirty="0" smtClean="0"/>
          </a:p>
          <a:p>
            <a:pPr marL="0" indent="0">
              <a:buNone/>
            </a:pPr>
            <a:r>
              <a:rPr lang="en-US" sz="4800" dirty="0" smtClean="0"/>
              <a:t> </a:t>
            </a:r>
          </a:p>
          <a:p>
            <a:pPr marL="0" indent="0">
              <a:buNone/>
            </a:pPr>
            <a:r>
              <a:rPr lang="en-US" sz="4800" dirty="0" smtClean="0"/>
              <a:t>In another study with 191 patients, Bianchi et. al. found that nurse measurements of respiratory rate tended to cluster around 16 or 18 breaths per minute (</a:t>
            </a:r>
            <a:r>
              <a:rPr lang="en-US" sz="4800" b="1" dirty="0" smtClean="0"/>
              <a:t>Figure 7A</a:t>
            </a:r>
            <a:r>
              <a:rPr lang="en-US" sz="4800" dirty="0" smtClean="0"/>
              <a:t>), with 144 patients falling within this range, when in actuality there were only 39 patients who fell within this range. Similar clustering is demonstrated in </a:t>
            </a:r>
            <a:r>
              <a:rPr lang="en-US" sz="4800" b="1" dirty="0" smtClean="0"/>
              <a:t>Figure 8</a:t>
            </a:r>
            <a:r>
              <a:rPr lang="en-US" sz="4800" dirty="0" smtClean="0"/>
              <a:t>,</a:t>
            </a:r>
            <a:r>
              <a:rPr lang="en-US" sz="4800" b="1" dirty="0" smtClean="0"/>
              <a:t> </a:t>
            </a:r>
            <a:r>
              <a:rPr lang="en-US" sz="4800" dirty="0" smtClean="0"/>
              <a:t>from another study. Bianchi et. al. also found that of the 191 patients, 44 were actually </a:t>
            </a:r>
            <a:r>
              <a:rPr lang="en-US" sz="4800" dirty="0" err="1" smtClean="0"/>
              <a:t>tachypnic</a:t>
            </a:r>
            <a:r>
              <a:rPr lang="en-US" sz="4800" dirty="0" smtClean="0"/>
              <a:t> (&gt;20 breaths per minute), but the nurses identified only 10 of the 44 as being tachypnic.</a:t>
            </a:r>
            <a:r>
              <a:rPr lang="en-US" sz="4800" baseline="30000" dirty="0" smtClean="0"/>
              <a:t>14</a:t>
            </a:r>
            <a:r>
              <a:rPr lang="en-US" sz="4800" dirty="0" smtClean="0"/>
              <a:t> In a study done between two careful observers, Edmonds et. al. found that independent measures of respiratory rate may differ by more than 35%, which implies that a measured respiratory rate of 16 breaths per minute may actually represent a rate anywhere between 10 (</a:t>
            </a:r>
            <a:r>
              <a:rPr lang="en-US" sz="4800" dirty="0" err="1" smtClean="0"/>
              <a:t>bradypnic</a:t>
            </a:r>
            <a:r>
              <a:rPr lang="en-US" sz="4800" dirty="0" smtClean="0"/>
              <a:t>) and 22 (</a:t>
            </a:r>
            <a:r>
              <a:rPr lang="en-US" sz="4800" dirty="0" err="1" smtClean="0"/>
              <a:t>tachypnic</a:t>
            </a:r>
            <a:r>
              <a:rPr lang="en-US" sz="4800" dirty="0" smtClean="0"/>
              <a:t>) breaths per minute.</a:t>
            </a:r>
            <a:r>
              <a:rPr lang="en-US" sz="4800" baseline="30000" dirty="0" smtClean="0"/>
              <a:t>15</a:t>
            </a:r>
            <a:r>
              <a:rPr lang="en-US" sz="4800" dirty="0" smtClean="0"/>
              <a:t> With more casual observers, respiratory rate measurements made in a fast-paced setting are likely to show even more variation from a carefully taken measurement, and therefore are highly unreliable.</a:t>
            </a:r>
            <a:r>
              <a:rPr lang="en-US" sz="4800" baseline="30000" dirty="0" smtClean="0"/>
              <a:t>15</a:t>
            </a:r>
            <a:r>
              <a:rPr lang="en-US" sz="4800" dirty="0" smtClean="0"/>
              <a:t> Finally, Philip et. al. recently discovered that nurses themselves have very low confidence in the reliability of their own respiratory rate recordings.</a:t>
            </a:r>
            <a:r>
              <a:rPr lang="en-US" sz="4800" baseline="30000" dirty="0" smtClean="0"/>
              <a:t>16</a:t>
            </a:r>
            <a:endParaRPr lang="en-US" sz="4800" dirty="0" smtClean="0"/>
          </a:p>
          <a:p>
            <a:pPr marL="0" indent="0">
              <a:buNone/>
            </a:pPr>
            <a:r>
              <a:rPr lang="en-US" sz="4800" dirty="0" smtClean="0"/>
              <a:t> </a:t>
            </a:r>
          </a:p>
          <a:p>
            <a:pPr marL="0" indent="0">
              <a:buNone/>
            </a:pPr>
            <a:r>
              <a:rPr lang="en-US" sz="4800" dirty="0" smtClean="0"/>
              <a:t>The purpose of ED triage is to provide incoming patients in the ED with a brief but informative acuity rating of his or her medical state that will determine how long the patient can safely wait for medical screening and treatment.</a:t>
            </a:r>
            <a:r>
              <a:rPr lang="en-US" sz="4800" baseline="30000" dirty="0" smtClean="0"/>
              <a:t>17 </a:t>
            </a:r>
            <a:r>
              <a:rPr lang="en-US" sz="4800" dirty="0" smtClean="0"/>
              <a:t>The most commonly used triage scoring systems, the Emergency Severity Index (ESI) and the National Early Warning Scores (NEWS), both use abnormal respiratory rate cutoffs of less than 12 and greater than 20 breaths per minute (</a:t>
            </a:r>
            <a:r>
              <a:rPr lang="en-US" sz="4800" b="1" dirty="0" smtClean="0"/>
              <a:t>Figures 9,</a:t>
            </a:r>
            <a:r>
              <a:rPr lang="en-US" sz="4800" dirty="0" smtClean="0"/>
              <a:t> </a:t>
            </a:r>
            <a:r>
              <a:rPr lang="en-US" sz="4800" b="1" dirty="0" smtClean="0"/>
              <a:t>10</a:t>
            </a:r>
            <a:r>
              <a:rPr lang="en-US" sz="4800" dirty="0" smtClean="0"/>
              <a:t>) in defining a patient’s priority level.</a:t>
            </a:r>
            <a:r>
              <a:rPr lang="en-US" sz="4800" baseline="30000" dirty="0" smtClean="0"/>
              <a:t>17, 18 </a:t>
            </a:r>
            <a:r>
              <a:rPr lang="en-US" sz="4800" dirty="0" smtClean="0"/>
              <a:t>Therefore, respiratory rate and other vitals measurements must be sufficiently accurate if these triage scoring systems are to work effectively.</a:t>
            </a:r>
          </a:p>
          <a:p>
            <a:pPr marL="0" indent="0">
              <a:buNone/>
            </a:pPr>
            <a:endParaRPr lang="en-US" dirty="0"/>
          </a:p>
        </p:txBody>
      </p:sp>
    </p:spTree>
    <p:extLst>
      <p:ext uri="{BB962C8B-B14F-4D97-AF65-F5344CB8AC3E}">
        <p14:creationId xmlns:p14="http://schemas.microsoft.com/office/powerpoint/2010/main" val="3127735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Clinical Problem (In-Depth)</a:t>
            </a:r>
            <a:endParaRPr lang="en-US" dirty="0"/>
          </a:p>
        </p:txBody>
      </p:sp>
      <p:sp>
        <p:nvSpPr>
          <p:cNvPr id="3" name="Content Placeholder 2"/>
          <p:cNvSpPr>
            <a:spLocks noGrp="1"/>
          </p:cNvSpPr>
          <p:nvPr>
            <p:ph idx="1"/>
          </p:nvPr>
        </p:nvSpPr>
        <p:spPr>
          <a:xfrm>
            <a:off x="457200" y="1600201"/>
            <a:ext cx="8229600" cy="4267199"/>
          </a:xfrm>
        </p:spPr>
        <p:txBody>
          <a:bodyPr>
            <a:normAutofit/>
          </a:bodyPr>
          <a:lstStyle/>
          <a:p>
            <a:pPr marL="0" indent="0">
              <a:buNone/>
            </a:pPr>
            <a:r>
              <a:rPr lang="en-US" sz="1800" b="1" dirty="0" smtClean="0"/>
              <a:t>Problem Statement</a:t>
            </a:r>
            <a:endParaRPr lang="en-US" sz="1800" dirty="0" smtClean="0"/>
          </a:p>
          <a:p>
            <a:pPr marL="0" indent="0">
              <a:buNone/>
            </a:pPr>
            <a:r>
              <a:rPr lang="en-US" sz="1800" dirty="0" smtClean="0"/>
              <a:t>Respiratory rate is one of the most sensitive markers of a patient’s condition and is often one of the first indicators of physiological deterioration, yet it is often recorded inaccurately in ED triage.</a:t>
            </a:r>
          </a:p>
          <a:p>
            <a:pPr marL="0" indent="0">
              <a:buNone/>
            </a:pPr>
            <a:r>
              <a:rPr lang="en-US" sz="1800" b="1" dirty="0" smtClean="0"/>
              <a:t> </a:t>
            </a:r>
            <a:endParaRPr lang="en-US" sz="1800" dirty="0" smtClean="0"/>
          </a:p>
          <a:p>
            <a:pPr marL="0" indent="0">
              <a:buNone/>
            </a:pPr>
            <a:r>
              <a:rPr lang="en-US" sz="1800" b="1" dirty="0" smtClean="0"/>
              <a:t>Need Statement</a:t>
            </a:r>
            <a:endParaRPr lang="en-US" sz="1800" dirty="0" smtClean="0"/>
          </a:p>
          <a:p>
            <a:pPr marL="0" indent="0">
              <a:buNone/>
            </a:pPr>
            <a:r>
              <a:rPr lang="en-US" sz="1800" dirty="0"/>
              <a:t>In order to detect the onset of certain illnesses earlier and to improve medical decision-making, there is a need to reliably measure respiratory rate in ED </a:t>
            </a:r>
            <a:r>
              <a:rPr lang="en-US" sz="1800" dirty="0" smtClean="0"/>
              <a:t>triage.</a:t>
            </a:r>
            <a:endParaRPr lang="en-US" dirty="0"/>
          </a:p>
        </p:txBody>
      </p:sp>
    </p:spTree>
    <p:extLst>
      <p:ext uri="{BB962C8B-B14F-4D97-AF65-F5344CB8AC3E}">
        <p14:creationId xmlns:p14="http://schemas.microsoft.com/office/powerpoint/2010/main" val="3839223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Validation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000" dirty="0" smtClean="0"/>
              <a:t>“Of the four vital signs, respiratory rate, in particular, is often not recorded, even when the patient’s primary problem is a respiratory condition. This is in spite of the fact that an abnormal respiratory rate has been shown to be an important predictor of serious events such as cardiac arrest and admission to an intensive care unit (ICU).” (</a:t>
            </a:r>
            <a:r>
              <a:rPr lang="en-US" sz="2000" dirty="0" err="1" smtClean="0"/>
              <a:t>Cretikos</a:t>
            </a:r>
            <a:r>
              <a:rPr lang="en-US" sz="2000" dirty="0" smtClean="0"/>
              <a:t> et. al., 2008)</a:t>
            </a:r>
          </a:p>
          <a:p>
            <a:pPr marL="0" indent="0">
              <a:buNone/>
            </a:pPr>
            <a:endParaRPr lang="en-US" sz="2000" dirty="0" smtClean="0"/>
          </a:p>
          <a:p>
            <a:pPr marL="0" indent="0">
              <a:buNone/>
            </a:pPr>
            <a:r>
              <a:rPr lang="en-US" sz="2000" dirty="0" smtClean="0"/>
              <a:t>“There is often time, up to two days or more, between the first occurrence of an elevated respiratory rate and the need for CPR, during which evaluation and intervention may be taken.” (</a:t>
            </a:r>
            <a:r>
              <a:rPr lang="en-US" sz="2000" dirty="0" err="1" smtClean="0"/>
              <a:t>Fieselmann</a:t>
            </a:r>
            <a:r>
              <a:rPr lang="en-US" sz="2000" dirty="0" smtClean="0"/>
              <a:t> et. al., 1992)</a:t>
            </a:r>
          </a:p>
          <a:p>
            <a:pPr marL="0" indent="0">
              <a:buNone/>
            </a:pPr>
            <a:endParaRPr lang="en-US" sz="2000" dirty="0"/>
          </a:p>
          <a:p>
            <a:pPr marL="0" indent="0">
              <a:buNone/>
            </a:pPr>
            <a:r>
              <a:rPr lang="en-US" sz="2000" dirty="0" smtClean="0"/>
              <a:t>“Neither triage nurses nor an electronic monitor provides accurate measurements of respiratory rate in the ED. Emergency physicians should search for new electronic modalities for measuring respiratory rate to bring respiratory rate into line with other vital signs.” (Lovett et. al., 2005)</a:t>
            </a:r>
            <a:endParaRPr lang="en-US" sz="2000" dirty="0"/>
          </a:p>
        </p:txBody>
      </p:sp>
    </p:spTree>
    <p:extLst>
      <p:ext uri="{BB962C8B-B14F-4D97-AF65-F5344CB8AC3E}">
        <p14:creationId xmlns:p14="http://schemas.microsoft.com/office/powerpoint/2010/main" val="1053617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Figures</a:t>
            </a:r>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p:nvPr/>
        </p:nvPicPr>
        <p:blipFill>
          <a:blip r:embed="rId2" cstate="print"/>
          <a:stretch>
            <a:fillRect/>
          </a:stretch>
        </p:blipFill>
        <p:spPr>
          <a:xfrm>
            <a:off x="1143000" y="1371601"/>
            <a:ext cx="6755765" cy="3962400"/>
          </a:xfrm>
          <a:prstGeom prst="rect">
            <a:avLst/>
          </a:prstGeom>
          <a:ln>
            <a:solidFill>
              <a:schemeClr val="accent1"/>
            </a:solidFill>
          </a:ln>
        </p:spPr>
      </p:pic>
      <p:sp>
        <p:nvSpPr>
          <p:cNvPr id="6" name="Rectangle 5"/>
          <p:cNvSpPr/>
          <p:nvPr/>
        </p:nvSpPr>
        <p:spPr>
          <a:xfrm>
            <a:off x="1143000" y="5429071"/>
            <a:ext cx="6755765" cy="923330"/>
          </a:xfrm>
          <a:prstGeom prst="rect">
            <a:avLst/>
          </a:prstGeom>
        </p:spPr>
        <p:txBody>
          <a:bodyPr wrap="square">
            <a:spAutoFit/>
          </a:bodyPr>
          <a:lstStyle/>
          <a:p>
            <a:r>
              <a:rPr lang="en-US" b="1" dirty="0"/>
              <a:t>Figure 1.</a:t>
            </a:r>
            <a:r>
              <a:rPr lang="en-US" dirty="0"/>
              <a:t> </a:t>
            </a:r>
            <a:r>
              <a:rPr lang="en-US" i="1" dirty="0"/>
              <a:t>Respiratory rate greater than 20 breaths per minute was predictive of cardiopulmonary arrest within 72 hours, with an odds ratio of 3.93, and death within 30 days, with an odds ratio of 3.56</a:t>
            </a:r>
            <a:r>
              <a:rPr lang="en-US" dirty="0"/>
              <a:t>.</a:t>
            </a:r>
            <a:r>
              <a:rPr lang="en-US" baseline="30000" dirty="0"/>
              <a:t>1</a:t>
            </a:r>
            <a:r>
              <a:rPr lang="en-US" i="1" dirty="0"/>
              <a:t> </a:t>
            </a:r>
            <a:endParaRPr lang="en-US" dirty="0"/>
          </a:p>
        </p:txBody>
      </p:sp>
    </p:spTree>
    <p:extLst>
      <p:ext uri="{BB962C8B-B14F-4D97-AF65-F5344CB8AC3E}">
        <p14:creationId xmlns:p14="http://schemas.microsoft.com/office/powerpoint/2010/main" val="1252064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Figures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cstate="print"/>
          <a:srcRect b="2620"/>
          <a:stretch/>
        </p:blipFill>
        <p:spPr bwMode="auto">
          <a:xfrm>
            <a:off x="1219200" y="1371600"/>
            <a:ext cx="6705600" cy="3505200"/>
          </a:xfrm>
          <a:prstGeom prst="rect">
            <a:avLst/>
          </a:prstGeom>
          <a:ln>
            <a:solidFill>
              <a:schemeClr val="accent1"/>
            </a:solidFill>
          </a:ln>
          <a:extLst>
            <a:ext uri="{53640926-AAD7-44D8-BBD7-CCE9431645EC}">
              <a14:shadowObscured xmlns:a14="http://schemas.microsoft.com/office/drawing/2010/main"/>
            </a:ext>
          </a:extLst>
        </p:spPr>
      </p:pic>
      <p:sp>
        <p:nvSpPr>
          <p:cNvPr id="5" name="Rectangle 4"/>
          <p:cNvSpPr/>
          <p:nvPr/>
        </p:nvSpPr>
        <p:spPr>
          <a:xfrm>
            <a:off x="152400" y="4965918"/>
            <a:ext cx="8991600" cy="1815882"/>
          </a:xfrm>
          <a:prstGeom prst="rect">
            <a:avLst/>
          </a:prstGeom>
        </p:spPr>
        <p:txBody>
          <a:bodyPr wrap="square">
            <a:spAutoFit/>
          </a:bodyPr>
          <a:lstStyle/>
          <a:p>
            <a:r>
              <a:rPr lang="en-US" sz="1600" b="1" dirty="0"/>
              <a:t>Figure 2.</a:t>
            </a:r>
            <a:r>
              <a:rPr lang="en-US" sz="1600" dirty="0"/>
              <a:t> </a:t>
            </a:r>
            <a:r>
              <a:rPr lang="en-US" sz="1600" i="1" dirty="0"/>
              <a:t>Respiratory rate greater than 27 breaths per minute was predictive of cardiopulmonary arrest within 72 hours, with an odds ratio of 5.56, sensitivity of 0.54, and specificity of 0.83. Sensitivity represents the proportion of patients with a particular range of respiratory rate that have cardiopulmonary arrest, whereas specificity represents the proportion of patients with no particular respiratory range that do not show cardiac arrest. The greater overall relative sensitivity, specificity, and odds ratio of respiratory rate compared to that of pulse rate and blood pressure demonstrates that respiratory rate is indeed better at predicting cardiopulmonary arrest than the others.</a:t>
            </a:r>
            <a:r>
              <a:rPr lang="en-US" sz="1600" baseline="30000" dirty="0"/>
              <a:t> 4</a:t>
            </a:r>
            <a:r>
              <a:rPr lang="en-US" sz="1600" i="1" dirty="0"/>
              <a:t> </a:t>
            </a:r>
            <a:endParaRPr lang="en-US" sz="1600" dirty="0"/>
          </a:p>
        </p:txBody>
      </p:sp>
    </p:spTree>
    <p:extLst>
      <p:ext uri="{BB962C8B-B14F-4D97-AF65-F5344CB8AC3E}">
        <p14:creationId xmlns:p14="http://schemas.microsoft.com/office/powerpoint/2010/main" val="2234820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Figures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tretch>
            <a:fillRect/>
          </a:stretch>
        </p:blipFill>
        <p:spPr>
          <a:xfrm>
            <a:off x="1371600" y="1470660"/>
            <a:ext cx="6858000" cy="3710940"/>
          </a:xfrm>
          <a:prstGeom prst="rect">
            <a:avLst/>
          </a:prstGeom>
          <a:ln>
            <a:solidFill>
              <a:schemeClr val="accent1"/>
            </a:solidFill>
          </a:ln>
        </p:spPr>
      </p:pic>
      <p:sp>
        <p:nvSpPr>
          <p:cNvPr id="5" name="Rectangle 4"/>
          <p:cNvSpPr/>
          <p:nvPr/>
        </p:nvSpPr>
        <p:spPr>
          <a:xfrm>
            <a:off x="1371600" y="5334000"/>
            <a:ext cx="6858000" cy="1477328"/>
          </a:xfrm>
          <a:prstGeom prst="rect">
            <a:avLst/>
          </a:prstGeom>
        </p:spPr>
        <p:txBody>
          <a:bodyPr wrap="square">
            <a:spAutoFit/>
          </a:bodyPr>
          <a:lstStyle/>
          <a:p>
            <a:r>
              <a:rPr lang="en-US" b="1" dirty="0"/>
              <a:t>Figure 3.</a:t>
            </a:r>
            <a:r>
              <a:rPr lang="en-US" i="1" dirty="0"/>
              <a:t>A study of 1695 acute medical admissions. Patients with a composite outcome of cardiopulmonary arrest, intensive care admission, or death within 24 hours had a mean respiratory rate of 27 breaths per minute, compared to controls who had a mean respiratory rate of 19.</a:t>
            </a:r>
            <a:r>
              <a:rPr lang="en-US" baseline="30000" dirty="0"/>
              <a:t>5</a:t>
            </a:r>
            <a:endParaRPr lang="en-US" dirty="0"/>
          </a:p>
        </p:txBody>
      </p:sp>
    </p:spTree>
    <p:extLst>
      <p:ext uri="{BB962C8B-B14F-4D97-AF65-F5344CB8AC3E}">
        <p14:creationId xmlns:p14="http://schemas.microsoft.com/office/powerpoint/2010/main" val="3006974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Figures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tretch>
            <a:fillRect/>
          </a:stretch>
        </p:blipFill>
        <p:spPr>
          <a:xfrm>
            <a:off x="152400" y="1700847"/>
            <a:ext cx="5486400" cy="4547553"/>
          </a:xfrm>
          <a:prstGeom prst="rect">
            <a:avLst/>
          </a:prstGeom>
          <a:ln>
            <a:solidFill>
              <a:schemeClr val="accent1"/>
            </a:solidFill>
          </a:ln>
        </p:spPr>
      </p:pic>
      <p:sp>
        <p:nvSpPr>
          <p:cNvPr id="5" name="Rectangle 4"/>
          <p:cNvSpPr/>
          <p:nvPr/>
        </p:nvSpPr>
        <p:spPr>
          <a:xfrm>
            <a:off x="5867400" y="2367677"/>
            <a:ext cx="2971800" cy="2585323"/>
          </a:xfrm>
          <a:prstGeom prst="rect">
            <a:avLst/>
          </a:prstGeom>
        </p:spPr>
        <p:txBody>
          <a:bodyPr wrap="square">
            <a:spAutoFit/>
          </a:bodyPr>
          <a:lstStyle/>
          <a:p>
            <a:r>
              <a:rPr lang="en-US" b="1" dirty="0"/>
              <a:t>Figure 5. </a:t>
            </a:r>
            <a:r>
              <a:rPr lang="en-US" i="1" dirty="0"/>
              <a:t>A study of 60,852 patients with in-hospital cardiopulmonary arrest at various hospitals in  National Registry of Cardiopulmonary resuscitation. Approximately 12% of in-hospital arrest occurred in the ED, while 50% occurred in the ICU.</a:t>
            </a:r>
            <a:r>
              <a:rPr lang="en-US" baseline="30000" dirty="0"/>
              <a:t>11</a:t>
            </a:r>
            <a:endParaRPr lang="en-US" dirty="0"/>
          </a:p>
        </p:txBody>
      </p:sp>
    </p:spTree>
    <p:extLst>
      <p:ext uri="{BB962C8B-B14F-4D97-AF65-F5344CB8AC3E}">
        <p14:creationId xmlns:p14="http://schemas.microsoft.com/office/powerpoint/2010/main" val="3006974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230186" y="3581400"/>
            <a:ext cx="8913814" cy="76199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l="18155" t="11458" r="50220" b="6250"/>
          <a:stretch>
            <a:fillRect/>
          </a:stretch>
        </p:blipFill>
        <p:spPr bwMode="auto">
          <a:xfrm>
            <a:off x="2743200" y="1470335"/>
            <a:ext cx="3657600" cy="5159065"/>
          </a:xfrm>
          <a:prstGeom prst="rect">
            <a:avLst/>
          </a:prstGeom>
          <a:noFill/>
          <a:ln w="9525">
            <a:noFill/>
            <a:miter lim="800000"/>
            <a:headEnd/>
            <a:tailEnd/>
          </a:ln>
        </p:spPr>
      </p:pic>
      <p:sp>
        <p:nvSpPr>
          <p:cNvPr id="18" name="TextBox 17"/>
          <p:cNvSpPr txBox="1"/>
          <p:nvPr/>
        </p:nvSpPr>
        <p:spPr>
          <a:xfrm>
            <a:off x="6400800" y="3276600"/>
            <a:ext cx="2438400" cy="584775"/>
          </a:xfrm>
          <a:prstGeom prst="rect">
            <a:avLst/>
          </a:prstGeom>
          <a:noFill/>
        </p:spPr>
        <p:txBody>
          <a:bodyPr wrap="square" rtlCol="0">
            <a:spAutoFit/>
          </a:bodyPr>
          <a:lstStyle/>
          <a:p>
            <a:pPr algn="ctr"/>
            <a:r>
              <a:rPr lang="en-US" sz="1600" b="1" dirty="0" smtClean="0">
                <a:latin typeface="+mj-lt"/>
              </a:rPr>
              <a:t>Immediate placement in hospital bed</a:t>
            </a:r>
            <a:endParaRPr lang="en-US" sz="1600" b="1" dirty="0">
              <a:latin typeface="+mj-lt"/>
            </a:endParaRPr>
          </a:p>
        </p:txBody>
      </p:sp>
      <p:sp>
        <p:nvSpPr>
          <p:cNvPr id="21" name="TextBox 20"/>
          <p:cNvSpPr txBox="1"/>
          <p:nvPr/>
        </p:nvSpPr>
        <p:spPr>
          <a:xfrm>
            <a:off x="5181600" y="6214646"/>
            <a:ext cx="2590800" cy="338554"/>
          </a:xfrm>
          <a:prstGeom prst="rect">
            <a:avLst/>
          </a:prstGeom>
          <a:noFill/>
        </p:spPr>
        <p:txBody>
          <a:bodyPr wrap="square" rtlCol="0">
            <a:spAutoFit/>
          </a:bodyPr>
          <a:lstStyle/>
          <a:p>
            <a:pPr algn="ctr"/>
            <a:r>
              <a:rPr lang="en-US" sz="1600" b="1" dirty="0" smtClean="0">
                <a:latin typeface="+mj-lt"/>
              </a:rPr>
              <a:t>Unspecified waiting time</a:t>
            </a:r>
            <a:endParaRPr lang="en-US" sz="1600" b="1" dirty="0">
              <a:latin typeface="+mj-lt"/>
            </a:endParaRPr>
          </a:p>
        </p:txBody>
      </p:sp>
      <p:pic>
        <p:nvPicPr>
          <p:cNvPr id="13313" name="Picture 1"/>
          <p:cNvPicPr>
            <a:picLocks noChangeAspect="1" noChangeArrowheads="1"/>
          </p:cNvPicPr>
          <p:nvPr/>
        </p:nvPicPr>
        <p:blipFill>
          <a:blip r:embed="rId4" cstate="print"/>
          <a:srcRect l="40409" t="39584" r="42607" b="17708"/>
          <a:stretch>
            <a:fillRect/>
          </a:stretch>
        </p:blipFill>
        <p:spPr bwMode="auto">
          <a:xfrm>
            <a:off x="381000" y="2514600"/>
            <a:ext cx="2209800" cy="3124200"/>
          </a:xfrm>
          <a:prstGeom prst="rect">
            <a:avLst/>
          </a:prstGeom>
          <a:noFill/>
          <a:ln w="9525">
            <a:noFill/>
            <a:miter lim="800000"/>
            <a:headEnd/>
            <a:tailEnd/>
          </a:ln>
        </p:spPr>
      </p:pic>
      <p:cxnSp>
        <p:nvCxnSpPr>
          <p:cNvPr id="26" name="Straight Arrow Connector 25"/>
          <p:cNvCxnSpPr/>
          <p:nvPr/>
        </p:nvCxnSpPr>
        <p:spPr>
          <a:xfrm flipH="1" flipV="1">
            <a:off x="2667000" y="4800600"/>
            <a:ext cx="19812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Parallelogram 4"/>
          <p:cNvSpPr/>
          <p:nvPr/>
        </p:nvSpPr>
        <p:spPr>
          <a:xfrm rot="1353644">
            <a:off x="1585444" y="3207658"/>
            <a:ext cx="547100" cy="2497972"/>
          </a:xfrm>
          <a:prstGeom prst="parallelogram">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endParaRPr lang="en-US"/>
          </a:p>
        </p:txBody>
      </p:sp>
      <p:sp>
        <p:nvSpPr>
          <p:cNvPr id="30" name="Rectangle 29"/>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2" name="Group 31"/>
          <p:cNvGrpSpPr/>
          <p:nvPr/>
        </p:nvGrpSpPr>
        <p:grpSpPr>
          <a:xfrm>
            <a:off x="0" y="743486"/>
            <a:ext cx="9144000" cy="345578"/>
            <a:chOff x="0" y="972086"/>
            <a:chExt cx="9144000" cy="345578"/>
          </a:xfrm>
        </p:grpSpPr>
        <p:sp>
          <p:nvSpPr>
            <p:cNvPr id="33" name="TextBox 32"/>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Problem</a:t>
              </a:r>
              <a:endParaRPr lang="en-US" sz="1600" b="1" dirty="0">
                <a:solidFill>
                  <a:schemeClr val="accent1">
                    <a:lumMod val="50000"/>
                  </a:schemeClr>
                </a:solidFill>
                <a:latin typeface="+mj-lt"/>
              </a:endParaRPr>
            </a:p>
          </p:txBody>
        </p:sp>
        <p:sp>
          <p:nvSpPr>
            <p:cNvPr id="34" name="TextBox 33"/>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35" name="TextBox 34"/>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36" name="TextBox 35"/>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37" name="TextBox 36"/>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38" name="TextBox 37"/>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39" name="Title 1"/>
          <p:cNvSpPr txBox="1">
            <a:spLocks/>
          </p:cNvSpPr>
          <p:nvPr/>
        </p:nvSpPr>
        <p:spPr>
          <a:xfrm>
            <a:off x="76200" y="-38102"/>
            <a:ext cx="388778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Clinical Problem</a:t>
            </a:r>
            <a:endParaRPr lang="en-US" dirty="0">
              <a:cs typeface="Helvetica" panose="020B0604020202020204" pitchFamily="34" charset="0"/>
            </a:endParaRPr>
          </a:p>
        </p:txBody>
      </p:sp>
    </p:spTree>
    <p:extLst>
      <p:ext uri="{BB962C8B-B14F-4D97-AF65-F5344CB8AC3E}">
        <p14:creationId xmlns:p14="http://schemas.microsoft.com/office/powerpoint/2010/main" val="25659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lt">
                                    <p:tmPct val="0"/>
                                  </p:iterate>
                                  <p:childTnLst>
                                    <p:set>
                                      <p:cBhvr>
                                        <p:cTn id="6" dur="1" fill="hold">
                                          <p:stCondLst>
                                            <p:cond delay="0"/>
                                          </p:stCondLst>
                                        </p:cTn>
                                        <p:tgtEl>
                                          <p:spTgt spid="13313"/>
                                        </p:tgtEl>
                                        <p:attrNameLst>
                                          <p:attrName>style.visibility</p:attrName>
                                        </p:attrNameLst>
                                      </p:cBhvr>
                                      <p:to>
                                        <p:strVal val="visible"/>
                                      </p:to>
                                    </p:set>
                                    <p:animEffect transition="in" filter="fade">
                                      <p:cBhvr>
                                        <p:cTn id="7" dur="1000"/>
                                        <p:tgtEl>
                                          <p:spTgt spid="13313"/>
                                        </p:tgtEl>
                                      </p:cBhvr>
                                    </p:animEffect>
                                    <p:anim calcmode="lin" valueType="num">
                                      <p:cBhvr>
                                        <p:cTn id="8" dur="1000" fill="hold"/>
                                        <p:tgtEl>
                                          <p:spTgt spid="13313"/>
                                        </p:tgtEl>
                                        <p:attrNameLst>
                                          <p:attrName>ppt_x</p:attrName>
                                        </p:attrNameLst>
                                      </p:cBhvr>
                                      <p:tavLst>
                                        <p:tav tm="0">
                                          <p:val>
                                            <p:strVal val="#ppt_x"/>
                                          </p:val>
                                        </p:tav>
                                        <p:tav tm="100000">
                                          <p:val>
                                            <p:strVal val="#ppt_x"/>
                                          </p:val>
                                        </p:tav>
                                      </p:tavLst>
                                    </p:anim>
                                    <p:anim calcmode="lin" valueType="num">
                                      <p:cBhvr>
                                        <p:cTn id="9" dur="1000" fill="hold"/>
                                        <p:tgtEl>
                                          <p:spTgt spid="13313"/>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Figures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tretch>
            <a:fillRect/>
          </a:stretch>
        </p:blipFill>
        <p:spPr>
          <a:xfrm>
            <a:off x="762000" y="1905000"/>
            <a:ext cx="4357687" cy="4267200"/>
          </a:xfrm>
          <a:prstGeom prst="rect">
            <a:avLst/>
          </a:prstGeom>
          <a:ln>
            <a:solidFill>
              <a:schemeClr val="accent1"/>
            </a:solidFill>
          </a:ln>
        </p:spPr>
      </p:pic>
      <p:sp>
        <p:nvSpPr>
          <p:cNvPr id="5" name="Rectangle 4"/>
          <p:cNvSpPr/>
          <p:nvPr/>
        </p:nvSpPr>
        <p:spPr>
          <a:xfrm>
            <a:off x="5410200" y="2838271"/>
            <a:ext cx="3048000" cy="1200329"/>
          </a:xfrm>
          <a:prstGeom prst="rect">
            <a:avLst/>
          </a:prstGeom>
        </p:spPr>
        <p:txBody>
          <a:bodyPr wrap="square">
            <a:spAutoFit/>
          </a:bodyPr>
          <a:lstStyle/>
          <a:p>
            <a:r>
              <a:rPr lang="en-US" b="1" dirty="0"/>
              <a:t>Figure 6. </a:t>
            </a:r>
            <a:r>
              <a:rPr lang="en-US" i="1" dirty="0"/>
              <a:t>Results from a study of 14,720 cardiopulmonary arrests that occurred in hospitals.</a:t>
            </a:r>
            <a:r>
              <a:rPr lang="en-US" baseline="30000" dirty="0"/>
              <a:t>12</a:t>
            </a:r>
            <a:endParaRPr lang="en-US" dirty="0"/>
          </a:p>
        </p:txBody>
      </p:sp>
    </p:spTree>
    <p:extLst>
      <p:ext uri="{BB962C8B-B14F-4D97-AF65-F5344CB8AC3E}">
        <p14:creationId xmlns:p14="http://schemas.microsoft.com/office/powerpoint/2010/main" val="3006974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Figures</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1143000" y="1876635"/>
            <a:ext cx="6553200" cy="2173179"/>
            <a:chOff x="685800" y="4709768"/>
            <a:chExt cx="5868670" cy="1706907"/>
          </a:xfrm>
        </p:grpSpPr>
        <p:pic>
          <p:nvPicPr>
            <p:cNvPr id="5" name="Picture 4"/>
            <p:cNvPicPr/>
            <p:nvPr/>
          </p:nvPicPr>
          <p:blipFill rotWithShape="1">
            <a:blip r:embed="rId2" cstate="print"/>
            <a:srcRect l="57394" t="31872" r="6296" b="24469"/>
            <a:stretch/>
          </p:blipFill>
          <p:spPr bwMode="auto">
            <a:xfrm>
              <a:off x="685800" y="4709768"/>
              <a:ext cx="2931160" cy="1692275"/>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srcRect l="57614" t="30714" r="6076" b="25000"/>
            <a:stretch/>
          </p:blipFill>
          <p:spPr bwMode="auto">
            <a:xfrm>
              <a:off x="3616960" y="4724400"/>
              <a:ext cx="2937510" cy="1692275"/>
            </a:xfrm>
            <a:prstGeom prst="rect">
              <a:avLst/>
            </a:prstGeom>
            <a:noFill/>
            <a:ln>
              <a:noFill/>
            </a:ln>
            <a:extLst>
              <a:ext uri="{53640926-AAD7-44D8-BBD7-CCE9431645EC}">
                <a14:shadowObscured xmlns:a14="http://schemas.microsoft.com/office/drawing/2010/main"/>
              </a:ext>
            </a:extLst>
          </p:spPr>
        </p:pic>
      </p:grpSp>
      <p:sp>
        <p:nvSpPr>
          <p:cNvPr id="7" name="Rectangle 6"/>
          <p:cNvSpPr/>
          <p:nvPr/>
        </p:nvSpPr>
        <p:spPr>
          <a:xfrm>
            <a:off x="2514600" y="4343400"/>
            <a:ext cx="4572000" cy="1754326"/>
          </a:xfrm>
          <a:prstGeom prst="rect">
            <a:avLst/>
          </a:prstGeom>
        </p:spPr>
        <p:txBody>
          <a:bodyPr>
            <a:spAutoFit/>
          </a:bodyPr>
          <a:lstStyle/>
          <a:p>
            <a:r>
              <a:rPr lang="en-US" b="1" dirty="0"/>
              <a:t>Figure 7. </a:t>
            </a:r>
            <a:r>
              <a:rPr lang="en-US" i="1" dirty="0"/>
              <a:t>Nurse measurement of respiratory rates (A) tended to cluster around 16 or 18 breaths per minute, whereas </a:t>
            </a:r>
            <a:r>
              <a:rPr lang="en-US" i="1" dirty="0" err="1"/>
              <a:t>BioHarness</a:t>
            </a:r>
            <a:r>
              <a:rPr lang="en-US" i="1" dirty="0"/>
              <a:t> measurement of respiratory rates (B) seemed to have a more distributed range of respiratory rates.</a:t>
            </a:r>
            <a:r>
              <a:rPr lang="en-US" baseline="30000" dirty="0"/>
              <a:t> 14</a:t>
            </a:r>
            <a:endParaRPr lang="en-US" dirty="0"/>
          </a:p>
        </p:txBody>
      </p:sp>
    </p:spTree>
    <p:extLst>
      <p:ext uri="{BB962C8B-B14F-4D97-AF65-F5344CB8AC3E}">
        <p14:creationId xmlns:p14="http://schemas.microsoft.com/office/powerpoint/2010/main" val="3006974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Figures</a:t>
            </a: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29283" t="18750" r="28550" b="10417"/>
          <a:stretch>
            <a:fillRect/>
          </a:stretch>
        </p:blipFill>
        <p:spPr bwMode="auto">
          <a:xfrm>
            <a:off x="1950085" y="1265714"/>
            <a:ext cx="5243830" cy="4127500"/>
          </a:xfrm>
          <a:prstGeom prst="rect">
            <a:avLst/>
          </a:prstGeom>
          <a:noFill/>
          <a:ln w="9525">
            <a:solidFill>
              <a:schemeClr val="tx1"/>
            </a:solidFill>
            <a:miter lim="800000"/>
            <a:headEnd/>
            <a:tailEnd/>
          </a:ln>
        </p:spPr>
      </p:pic>
      <p:sp>
        <p:nvSpPr>
          <p:cNvPr id="5" name="Rectangle 4"/>
          <p:cNvSpPr/>
          <p:nvPr/>
        </p:nvSpPr>
        <p:spPr>
          <a:xfrm>
            <a:off x="1676400" y="5505271"/>
            <a:ext cx="6248400" cy="1200329"/>
          </a:xfrm>
          <a:prstGeom prst="rect">
            <a:avLst/>
          </a:prstGeom>
        </p:spPr>
        <p:txBody>
          <a:bodyPr wrap="square">
            <a:spAutoFit/>
          </a:bodyPr>
          <a:lstStyle/>
          <a:p>
            <a:r>
              <a:rPr lang="en-US" b="1" dirty="0"/>
              <a:t>Figure 8. </a:t>
            </a:r>
            <a:r>
              <a:rPr lang="en-US" i="1" dirty="0"/>
              <a:t>Results of a study that demonstrate clustering of recorded respiratory rate measurements. Such clustering is hardly a problem with other vitals measurements, such as pulse rate.</a:t>
            </a:r>
            <a:r>
              <a:rPr lang="en-US" baseline="30000" dirty="0"/>
              <a:t>22</a:t>
            </a:r>
            <a:endParaRPr lang="en-US" dirty="0"/>
          </a:p>
        </p:txBody>
      </p:sp>
    </p:spTree>
    <p:extLst>
      <p:ext uri="{BB962C8B-B14F-4D97-AF65-F5344CB8AC3E}">
        <p14:creationId xmlns:p14="http://schemas.microsoft.com/office/powerpoint/2010/main" val="2247705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Figures</a:t>
            </a: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tretch>
            <a:fillRect/>
          </a:stretch>
        </p:blipFill>
        <p:spPr>
          <a:xfrm>
            <a:off x="776288" y="1271587"/>
            <a:ext cx="3109912" cy="5281613"/>
          </a:xfrm>
          <a:prstGeom prst="rect">
            <a:avLst/>
          </a:prstGeom>
          <a:ln>
            <a:solidFill>
              <a:schemeClr val="tx1"/>
            </a:solidFill>
          </a:ln>
        </p:spPr>
      </p:pic>
      <p:sp>
        <p:nvSpPr>
          <p:cNvPr id="5" name="Rectangle 4"/>
          <p:cNvSpPr/>
          <p:nvPr/>
        </p:nvSpPr>
        <p:spPr>
          <a:xfrm>
            <a:off x="4419600" y="2967335"/>
            <a:ext cx="4572000" cy="923330"/>
          </a:xfrm>
          <a:prstGeom prst="rect">
            <a:avLst/>
          </a:prstGeom>
        </p:spPr>
        <p:txBody>
          <a:bodyPr>
            <a:spAutoFit/>
          </a:bodyPr>
          <a:lstStyle/>
          <a:p>
            <a:r>
              <a:rPr lang="en-US" b="1" dirty="0"/>
              <a:t>Figure 9.</a:t>
            </a:r>
            <a:r>
              <a:rPr lang="en-US" dirty="0"/>
              <a:t> </a:t>
            </a:r>
            <a:r>
              <a:rPr lang="en-US" i="1" dirty="0"/>
              <a:t>Emergency Severity Index (ESI) Triage Algorithm. Note the role of vital signs</a:t>
            </a:r>
            <a:r>
              <a:rPr lang="en-US" b="1" i="1" dirty="0"/>
              <a:t> </a:t>
            </a:r>
            <a:r>
              <a:rPr lang="en-US" i="1" dirty="0"/>
              <a:t>in determining an acuity level of 2 or 3.</a:t>
            </a:r>
            <a:r>
              <a:rPr lang="en-US" baseline="30000" dirty="0"/>
              <a:t> 17</a:t>
            </a:r>
            <a:endParaRPr lang="en-US" dirty="0"/>
          </a:p>
        </p:txBody>
      </p:sp>
    </p:spTree>
    <p:extLst>
      <p:ext uri="{BB962C8B-B14F-4D97-AF65-F5344CB8AC3E}">
        <p14:creationId xmlns:p14="http://schemas.microsoft.com/office/powerpoint/2010/main" val="28543460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Figures</a:t>
            </a: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tretch>
            <a:fillRect/>
          </a:stretch>
        </p:blipFill>
        <p:spPr>
          <a:xfrm>
            <a:off x="838200" y="1944470"/>
            <a:ext cx="7162800" cy="2613342"/>
          </a:xfrm>
          <a:prstGeom prst="rect">
            <a:avLst/>
          </a:prstGeom>
          <a:ln>
            <a:solidFill>
              <a:schemeClr val="accent1"/>
            </a:solidFill>
          </a:ln>
        </p:spPr>
      </p:pic>
      <p:sp>
        <p:nvSpPr>
          <p:cNvPr id="5" name="Rectangle 4"/>
          <p:cNvSpPr/>
          <p:nvPr/>
        </p:nvSpPr>
        <p:spPr>
          <a:xfrm>
            <a:off x="1390650" y="4916269"/>
            <a:ext cx="6153150" cy="646331"/>
          </a:xfrm>
          <a:prstGeom prst="rect">
            <a:avLst/>
          </a:prstGeom>
        </p:spPr>
        <p:txBody>
          <a:bodyPr wrap="square">
            <a:spAutoFit/>
          </a:bodyPr>
          <a:lstStyle/>
          <a:p>
            <a:r>
              <a:rPr lang="en-US" b="1" dirty="0"/>
              <a:t>Figure 10.</a:t>
            </a:r>
            <a:r>
              <a:rPr lang="en-US" dirty="0"/>
              <a:t> </a:t>
            </a:r>
            <a:r>
              <a:rPr lang="en-US" i="1" dirty="0"/>
              <a:t>Physiological parameters that define the National Early Warning Score (NEWS) triage prioritizing system.</a:t>
            </a:r>
            <a:r>
              <a:rPr lang="en-US" baseline="30000" dirty="0"/>
              <a:t> 18</a:t>
            </a:r>
            <a:endParaRPr lang="en-US" dirty="0"/>
          </a:p>
        </p:txBody>
      </p:sp>
    </p:spTree>
    <p:extLst>
      <p:ext uri="{BB962C8B-B14F-4D97-AF65-F5344CB8AC3E}">
        <p14:creationId xmlns:p14="http://schemas.microsoft.com/office/powerpoint/2010/main" val="14187173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76200" y="884237"/>
            <a:ext cx="8991600" cy="5821363"/>
          </a:xfrm>
        </p:spPr>
        <p:txBody>
          <a:bodyPr>
            <a:noAutofit/>
          </a:bodyPr>
          <a:lstStyle/>
          <a:p>
            <a:pPr marL="0" indent="0">
              <a:buNone/>
            </a:pPr>
            <a:r>
              <a:rPr lang="en-US" sz="850" dirty="0"/>
              <a:t>[1] Hong, W., Earnest, A., Sultana, P., </a:t>
            </a:r>
            <a:r>
              <a:rPr lang="en-US" sz="850" dirty="0" err="1"/>
              <a:t>Koh</a:t>
            </a:r>
            <a:r>
              <a:rPr lang="en-US" sz="850" dirty="0"/>
              <a:t>, Z., </a:t>
            </a:r>
            <a:r>
              <a:rPr lang="en-US" sz="850" dirty="0" err="1"/>
              <a:t>Shahidah</a:t>
            </a:r>
            <a:r>
              <a:rPr lang="en-US" sz="850" dirty="0"/>
              <a:t>, N., &amp; </a:t>
            </a:r>
            <a:r>
              <a:rPr lang="en-US" sz="850" dirty="0" err="1"/>
              <a:t>Ong</a:t>
            </a:r>
            <a:r>
              <a:rPr lang="en-US" sz="850" dirty="0"/>
              <a:t>, M. E. (2013). How accurate are vital signs in predicting clinical outcomes in critically ill emergency department patients.</a:t>
            </a:r>
            <a:r>
              <a:rPr lang="en-US" sz="850" i="1" dirty="0"/>
              <a:t> European Journal of Emergency Medicine : Official Journal of the European Society for Emergency Medicine, 20</a:t>
            </a:r>
            <a:r>
              <a:rPr lang="en-US" sz="850" dirty="0"/>
              <a:t>(1), 27-32. </a:t>
            </a:r>
          </a:p>
          <a:p>
            <a:pPr marL="0" indent="0">
              <a:buNone/>
            </a:pPr>
            <a:r>
              <a:rPr lang="en-US" sz="850" dirty="0"/>
              <a:t>[2] Lovett, P. B., Buchwald, J. M., </a:t>
            </a:r>
            <a:r>
              <a:rPr lang="en-US" sz="850" dirty="0" err="1"/>
              <a:t>Sturmann</a:t>
            </a:r>
            <a:r>
              <a:rPr lang="en-US" sz="850" dirty="0"/>
              <a:t>, K., &amp; </a:t>
            </a:r>
            <a:r>
              <a:rPr lang="en-US" sz="850" dirty="0" err="1"/>
              <a:t>Bijur</a:t>
            </a:r>
            <a:r>
              <a:rPr lang="en-US" sz="850" dirty="0"/>
              <a:t>, P. (2005). The vexatious vital: Neither clinical measurements by nurses nor an electronic monitor provides accurate measurements of respiratory rate in triage.</a:t>
            </a:r>
            <a:r>
              <a:rPr lang="en-US" sz="850" i="1" dirty="0"/>
              <a:t> Annals of Emergency Medicine, 45</a:t>
            </a:r>
            <a:r>
              <a:rPr lang="en-US" sz="850" dirty="0"/>
              <a:t>(1), 68-76. </a:t>
            </a:r>
          </a:p>
          <a:p>
            <a:pPr marL="0" indent="0">
              <a:buNone/>
            </a:pPr>
            <a:r>
              <a:rPr lang="en-US" sz="850" dirty="0"/>
              <a:t>[3] </a:t>
            </a:r>
            <a:r>
              <a:rPr lang="en-US" sz="850" dirty="0" err="1"/>
              <a:t>Cretikos</a:t>
            </a:r>
            <a:r>
              <a:rPr lang="en-US" sz="850" dirty="0"/>
              <a:t>, M. A., </a:t>
            </a:r>
            <a:r>
              <a:rPr lang="en-US" sz="850" dirty="0" err="1"/>
              <a:t>Bellomo</a:t>
            </a:r>
            <a:r>
              <a:rPr lang="en-US" sz="850" dirty="0"/>
              <a:t>, R., Hillman, K., Chen, J., </a:t>
            </a:r>
            <a:r>
              <a:rPr lang="en-US" sz="850" dirty="0" err="1"/>
              <a:t>Finfer</a:t>
            </a:r>
            <a:r>
              <a:rPr lang="en-US" sz="850" dirty="0"/>
              <a:t>, S., &amp; </a:t>
            </a:r>
            <a:r>
              <a:rPr lang="en-US" sz="850" dirty="0" err="1"/>
              <a:t>Flabouris</a:t>
            </a:r>
            <a:r>
              <a:rPr lang="en-US" sz="850" dirty="0"/>
              <a:t>, A. (2008). Respiratory rate: The neglected vital sign.</a:t>
            </a:r>
            <a:r>
              <a:rPr lang="en-US" sz="850" i="1" dirty="0"/>
              <a:t> The Medical Journal of Australia, 188</a:t>
            </a:r>
            <a:r>
              <a:rPr lang="en-US" sz="850" dirty="0"/>
              <a:t>(11), 657-659. </a:t>
            </a:r>
          </a:p>
          <a:p>
            <a:pPr marL="0" indent="0">
              <a:buNone/>
            </a:pPr>
            <a:r>
              <a:rPr lang="en-US" sz="850" dirty="0"/>
              <a:t>[4] </a:t>
            </a:r>
            <a:r>
              <a:rPr lang="en-US" sz="850" dirty="0" err="1"/>
              <a:t>Fieselmann</a:t>
            </a:r>
            <a:r>
              <a:rPr lang="en-US" sz="850" dirty="0"/>
              <a:t>, J. F., </a:t>
            </a:r>
            <a:r>
              <a:rPr lang="en-US" sz="850" dirty="0" err="1"/>
              <a:t>Hendryx</a:t>
            </a:r>
            <a:r>
              <a:rPr lang="en-US" sz="850" dirty="0"/>
              <a:t>, M. S., Helms, C. M., &amp; Wakefield, D. S. (1993). Respiratory rate predicts cardiopulmonary arrest for internal medicine inpatients.</a:t>
            </a:r>
            <a:r>
              <a:rPr lang="en-US" sz="850" i="1" dirty="0"/>
              <a:t> Journal of General Internal Medicine, 8</a:t>
            </a:r>
            <a:r>
              <a:rPr lang="en-US" sz="850" dirty="0"/>
              <a:t>(7), 354-360. </a:t>
            </a:r>
          </a:p>
          <a:p>
            <a:pPr marL="0" indent="0">
              <a:buNone/>
            </a:pPr>
            <a:r>
              <a:rPr lang="en-US" sz="850" dirty="0"/>
              <a:t>[5] </a:t>
            </a:r>
            <a:r>
              <a:rPr lang="en-US" sz="850" dirty="0" err="1"/>
              <a:t>Subbe</a:t>
            </a:r>
            <a:r>
              <a:rPr lang="en-US" sz="850" dirty="0"/>
              <a:t>, C. P., Davies, R. G., Williams, E., Rutherford, P., &amp; </a:t>
            </a:r>
            <a:r>
              <a:rPr lang="en-US" sz="850" dirty="0" err="1"/>
              <a:t>Gemmell</a:t>
            </a:r>
            <a:r>
              <a:rPr lang="en-US" sz="850" dirty="0"/>
              <a:t>, L. (2003). Effect of introducing the modified early warning score on clinical outcomes, cardio-pulmonary arrests and intensive care </a:t>
            </a:r>
            <a:r>
              <a:rPr lang="en-US" sz="850" dirty="0" err="1"/>
              <a:t>utilisation</a:t>
            </a:r>
            <a:r>
              <a:rPr lang="en-US" sz="850" dirty="0"/>
              <a:t> in acute medical admissions.</a:t>
            </a:r>
            <a:r>
              <a:rPr lang="en-US" sz="850" i="1" dirty="0"/>
              <a:t> </a:t>
            </a:r>
            <a:r>
              <a:rPr lang="en-US" sz="850" i="1" dirty="0" err="1"/>
              <a:t>Anaesthesia</a:t>
            </a:r>
            <a:r>
              <a:rPr lang="en-US" sz="850" i="1" dirty="0"/>
              <a:t>, 58</a:t>
            </a:r>
            <a:r>
              <a:rPr lang="en-US" sz="850" dirty="0"/>
              <a:t>(8), 797-802. </a:t>
            </a:r>
          </a:p>
          <a:p>
            <a:pPr marL="0" indent="0">
              <a:buNone/>
            </a:pPr>
            <a:r>
              <a:rPr lang="en-US" sz="850" dirty="0"/>
              <a:t>[6] Yuan, G., </a:t>
            </a:r>
            <a:r>
              <a:rPr lang="en-US" sz="850" dirty="0" err="1"/>
              <a:t>Drost</a:t>
            </a:r>
            <a:r>
              <a:rPr lang="en-US" sz="850" dirty="0"/>
              <a:t>, N. A., &amp; McIvor, R. A. (2013). Respiratory rate and breathing pattern.</a:t>
            </a:r>
            <a:r>
              <a:rPr lang="en-US" sz="850" i="1" dirty="0"/>
              <a:t> McMaster University Medical Journal, 10</a:t>
            </a:r>
            <a:r>
              <a:rPr lang="en-US" sz="850" dirty="0"/>
              <a:t>(1), 23. </a:t>
            </a:r>
          </a:p>
          <a:p>
            <a:pPr marL="0" indent="0">
              <a:buNone/>
            </a:pPr>
            <a:r>
              <a:rPr lang="en-US" sz="850" dirty="0"/>
              <a:t>[7] McMahon, M. (2013). </a:t>
            </a:r>
            <a:r>
              <a:rPr lang="en-US" sz="850" i="1" dirty="0"/>
              <a:t>What is </a:t>
            </a:r>
            <a:r>
              <a:rPr lang="en-US" sz="850" i="1" dirty="0" err="1"/>
              <a:t>bradypnea</a:t>
            </a:r>
            <a:r>
              <a:rPr lang="en-US" sz="850" i="1" dirty="0"/>
              <a:t>?</a:t>
            </a:r>
            <a:r>
              <a:rPr lang="en-US" sz="850" dirty="0"/>
              <a:t> Retrieved 10/09/2013, from http://www.wisegeek.com/what-is-bradypnea.htm </a:t>
            </a:r>
          </a:p>
          <a:p>
            <a:pPr marL="0" indent="0">
              <a:buNone/>
            </a:pPr>
            <a:r>
              <a:rPr lang="en-US" sz="850" dirty="0"/>
              <a:t>[8] </a:t>
            </a:r>
            <a:r>
              <a:rPr lang="en-US" sz="850" dirty="0" err="1"/>
              <a:t>Azzarello</a:t>
            </a:r>
            <a:r>
              <a:rPr lang="en-US" sz="850" dirty="0"/>
              <a:t>, A. (2013, Jun 23). </a:t>
            </a:r>
            <a:r>
              <a:rPr lang="en-US" sz="850" i="1" dirty="0"/>
              <a:t>Personal interview.</a:t>
            </a:r>
            <a:r>
              <a:rPr lang="en-US" sz="850" dirty="0"/>
              <a:t> </a:t>
            </a:r>
          </a:p>
          <a:p>
            <a:pPr marL="0" indent="0">
              <a:buNone/>
            </a:pPr>
            <a:r>
              <a:rPr lang="en-US" sz="850" dirty="0"/>
              <a:t>[9] </a:t>
            </a:r>
            <a:r>
              <a:rPr lang="en-US" sz="850" i="1" dirty="0"/>
              <a:t>National hospital ambulatory medical care survey: 2010 emergency department summary tables </a:t>
            </a:r>
            <a:r>
              <a:rPr lang="en-US" sz="850" dirty="0"/>
              <a:t>(2010). Centers for Disease Control &amp; Prevention, National Center for Health Statistics. </a:t>
            </a:r>
          </a:p>
          <a:p>
            <a:pPr marL="0" indent="0">
              <a:buNone/>
            </a:pPr>
            <a:r>
              <a:rPr lang="en-US" sz="850" dirty="0"/>
              <a:t>[10] Go, A. S., et. al. (2012). Heart Disease and Stroke Statistics - 2013 Update; A Report from the American Heart Association.</a:t>
            </a:r>
            <a:r>
              <a:rPr lang="en-US" sz="850" i="1" dirty="0"/>
              <a:t> Circulation. Journal of the American Heart Association., 127</a:t>
            </a:r>
            <a:r>
              <a:rPr lang="en-US" sz="850" dirty="0"/>
              <a:t>, 162. </a:t>
            </a:r>
          </a:p>
          <a:p>
            <a:pPr marL="0" indent="0">
              <a:buNone/>
            </a:pPr>
            <a:r>
              <a:rPr lang="en-US" sz="850" dirty="0"/>
              <a:t>[11] </a:t>
            </a:r>
            <a:r>
              <a:rPr lang="en-US" sz="850" dirty="0" err="1"/>
              <a:t>Kayser</a:t>
            </a:r>
            <a:r>
              <a:rPr lang="en-US" sz="850" dirty="0"/>
              <a:t>, R. G., </a:t>
            </a:r>
            <a:r>
              <a:rPr lang="en-US" sz="850" dirty="0" err="1"/>
              <a:t>Ornato</a:t>
            </a:r>
            <a:r>
              <a:rPr lang="en-US" sz="850" dirty="0"/>
              <a:t>, J. P., </a:t>
            </a:r>
            <a:r>
              <a:rPr lang="en-US" sz="850" dirty="0" err="1"/>
              <a:t>Peberdy</a:t>
            </a:r>
            <a:r>
              <a:rPr lang="en-US" sz="850" dirty="0"/>
              <a:t>, M. A., &amp; American Heart Association National Registry of Cardiopulmonary Resuscitation. (2008). Cardiac arrest in the emergency department: A report from the national registry of cardiopulmonary resuscitation.</a:t>
            </a:r>
            <a:r>
              <a:rPr lang="en-US" sz="850" i="1" dirty="0"/>
              <a:t> Resuscitation, 78</a:t>
            </a:r>
            <a:r>
              <a:rPr lang="en-US" sz="850" dirty="0"/>
              <a:t>(2), 151-160. </a:t>
            </a:r>
          </a:p>
          <a:p>
            <a:pPr marL="0" indent="0">
              <a:buNone/>
            </a:pPr>
            <a:r>
              <a:rPr lang="en-US" sz="850" dirty="0"/>
              <a:t>[12] </a:t>
            </a:r>
            <a:r>
              <a:rPr lang="en-US" sz="850" dirty="0" err="1"/>
              <a:t>Peberdy</a:t>
            </a:r>
            <a:r>
              <a:rPr lang="en-US" sz="850" dirty="0"/>
              <a:t>, M. A., Kaye, W., </a:t>
            </a:r>
            <a:r>
              <a:rPr lang="en-US" sz="850" dirty="0" err="1"/>
              <a:t>Ornato</a:t>
            </a:r>
            <a:r>
              <a:rPr lang="en-US" sz="850" dirty="0"/>
              <a:t>, J. P., Larkin, G. L., </a:t>
            </a:r>
            <a:r>
              <a:rPr lang="en-US" sz="850" dirty="0" err="1"/>
              <a:t>Nadkarni</a:t>
            </a:r>
            <a:r>
              <a:rPr lang="en-US" sz="850" dirty="0"/>
              <a:t>, V., Mancini, M. E., et al. (2003). Cardiopulmonary resuscitation of adults in the hospital: A report of 14720 cardiac arrests from the national registry of cardiopulmonary resuscitation.</a:t>
            </a:r>
            <a:r>
              <a:rPr lang="en-US" sz="850" i="1" dirty="0"/>
              <a:t> Resuscitation, 58</a:t>
            </a:r>
            <a:r>
              <a:rPr lang="en-US" sz="850" dirty="0"/>
              <a:t>(3), 297-308. </a:t>
            </a:r>
          </a:p>
          <a:p>
            <a:pPr marL="0" indent="0">
              <a:buNone/>
            </a:pPr>
            <a:r>
              <a:rPr lang="en-US" sz="850" dirty="0"/>
              <a:t>[13] Seymour, C. W., </a:t>
            </a:r>
            <a:r>
              <a:rPr lang="en-US" sz="850" dirty="0" err="1"/>
              <a:t>Iwashyna</a:t>
            </a:r>
            <a:r>
              <a:rPr lang="en-US" sz="850" dirty="0"/>
              <a:t>, T. J., </a:t>
            </a:r>
            <a:r>
              <a:rPr lang="en-US" sz="850" dirty="0" err="1"/>
              <a:t>Ehlenbach</a:t>
            </a:r>
            <a:r>
              <a:rPr lang="en-US" sz="850" dirty="0"/>
              <a:t>, W. J., </a:t>
            </a:r>
            <a:r>
              <a:rPr lang="en-US" sz="850" dirty="0" err="1"/>
              <a:t>Wunsch</a:t>
            </a:r>
            <a:r>
              <a:rPr lang="en-US" sz="850" dirty="0"/>
              <a:t>, H., &amp; Cooke, C. R. (2012). Hospital-level variation in the use of intensive care.</a:t>
            </a:r>
            <a:r>
              <a:rPr lang="en-US" sz="850" i="1" dirty="0"/>
              <a:t> Health Services Research, 47</a:t>
            </a:r>
            <a:r>
              <a:rPr lang="en-US" sz="850" dirty="0"/>
              <a:t>(5), 2060-2080. </a:t>
            </a:r>
          </a:p>
          <a:p>
            <a:pPr marL="0" indent="0">
              <a:buNone/>
            </a:pPr>
            <a:r>
              <a:rPr lang="en-US" sz="850" dirty="0"/>
              <a:t>[14] Bianchi, W., </a:t>
            </a:r>
            <a:r>
              <a:rPr lang="en-US" sz="850" dirty="0" err="1"/>
              <a:t>Dugas</a:t>
            </a:r>
            <a:r>
              <a:rPr lang="en-US" sz="850" dirty="0"/>
              <a:t>, A. F., Hsieh, Y. H., </a:t>
            </a:r>
            <a:r>
              <a:rPr lang="en-US" sz="850" dirty="0" err="1"/>
              <a:t>Saheed</a:t>
            </a:r>
            <a:r>
              <a:rPr lang="en-US" sz="850" dirty="0"/>
              <a:t>, M., Hill, P., </a:t>
            </a:r>
            <a:r>
              <a:rPr lang="en-US" sz="850" dirty="0" err="1"/>
              <a:t>Lindauer</a:t>
            </a:r>
            <a:r>
              <a:rPr lang="en-US" sz="850" dirty="0"/>
              <a:t>, C., et al. (2013). Revitalizing a vital sign: Improving detection of tachypnea at primary triage.</a:t>
            </a:r>
            <a:r>
              <a:rPr lang="en-US" sz="850" i="1" dirty="0"/>
              <a:t> Annals of Emergency Medicine, 61</a:t>
            </a:r>
            <a:r>
              <a:rPr lang="en-US" sz="850" dirty="0"/>
              <a:t>(1), 37-43. </a:t>
            </a:r>
          </a:p>
          <a:p>
            <a:pPr marL="0" indent="0">
              <a:buNone/>
            </a:pPr>
            <a:r>
              <a:rPr lang="en-US" sz="850" dirty="0"/>
              <a:t>[15] Edmonds, Z. V., Mower, W. R., </a:t>
            </a:r>
            <a:r>
              <a:rPr lang="en-US" sz="850" dirty="0" err="1"/>
              <a:t>Lovato</a:t>
            </a:r>
            <a:r>
              <a:rPr lang="en-US" sz="850" dirty="0"/>
              <a:t>, L. M., &amp; </a:t>
            </a:r>
            <a:r>
              <a:rPr lang="en-US" sz="850" dirty="0" err="1"/>
              <a:t>Lomeli</a:t>
            </a:r>
            <a:r>
              <a:rPr lang="en-US" sz="850" dirty="0"/>
              <a:t>, R. (2002). The reliability of vital sign measurements.</a:t>
            </a:r>
            <a:r>
              <a:rPr lang="en-US" sz="850" i="1" dirty="0"/>
              <a:t> Annals of Emergency Medicine, 39</a:t>
            </a:r>
            <a:r>
              <a:rPr lang="en-US" sz="850" dirty="0"/>
              <a:t>(3), 233-237. </a:t>
            </a:r>
          </a:p>
          <a:p>
            <a:pPr marL="0" indent="0">
              <a:buNone/>
            </a:pPr>
            <a:r>
              <a:rPr lang="en-US" sz="850" dirty="0"/>
              <a:t>[16] Philip, K., Richardson, R., &amp; Cohen, M. (2013). Staff perceptions of respiratory rate measurement in a general hospital.</a:t>
            </a:r>
            <a:r>
              <a:rPr lang="en-US" sz="850" i="1" dirty="0"/>
              <a:t> British Journal of Nursing (Mark Allen Publishing), 22</a:t>
            </a:r>
            <a:r>
              <a:rPr lang="en-US" sz="850" dirty="0"/>
              <a:t>(10), 570-574. </a:t>
            </a:r>
          </a:p>
          <a:p>
            <a:pPr marL="0" indent="0">
              <a:buNone/>
            </a:pPr>
            <a:r>
              <a:rPr lang="en-US" sz="850" dirty="0"/>
              <a:t>[17] </a:t>
            </a:r>
            <a:r>
              <a:rPr lang="en-US" sz="850" dirty="0" err="1"/>
              <a:t>Gilboy</a:t>
            </a:r>
            <a:r>
              <a:rPr lang="en-US" sz="850" dirty="0"/>
              <a:t>, N., Tanabe, T., Travers, D., &amp; </a:t>
            </a:r>
            <a:r>
              <a:rPr lang="en-US" sz="850" dirty="0" err="1"/>
              <a:t>Rosenau</a:t>
            </a:r>
            <a:r>
              <a:rPr lang="en-US" sz="850" dirty="0"/>
              <a:t>, A. M. (November 2011). </a:t>
            </a:r>
            <a:r>
              <a:rPr lang="en-US" sz="850" i="1" dirty="0"/>
              <a:t>Emergency severity index: A triage tool for emergency department care, version 4. implementation handbook 2012 edition.</a:t>
            </a:r>
            <a:r>
              <a:rPr lang="en-US" sz="850" dirty="0"/>
              <a:t> (AHRQ Publication No. 12-0014 ed.). Rockville, MD.: Agency for Healthcare Research and Quality. </a:t>
            </a:r>
          </a:p>
          <a:p>
            <a:pPr marL="0" indent="0">
              <a:buNone/>
            </a:pPr>
            <a:r>
              <a:rPr lang="en-US" sz="850" dirty="0"/>
              <a:t>[18] Smith, G. B., </a:t>
            </a:r>
            <a:r>
              <a:rPr lang="en-US" sz="850" dirty="0" err="1"/>
              <a:t>Prytherch</a:t>
            </a:r>
            <a:r>
              <a:rPr lang="en-US" sz="850" dirty="0"/>
              <a:t>, D. R., Meredith, P., Schmidt, P. E., &amp; Featherstone, P. I. (2013). The ability of the national early warning score (NEWS) to discriminate patients at risk of early cardiac arrest, unanticipated intensive care unit admission, and death.</a:t>
            </a:r>
            <a:r>
              <a:rPr lang="en-US" sz="850" i="1" dirty="0"/>
              <a:t> Resuscitation, 84</a:t>
            </a:r>
            <a:r>
              <a:rPr lang="en-US" sz="850" dirty="0"/>
              <a:t>(4), 465-470. </a:t>
            </a:r>
          </a:p>
          <a:p>
            <a:pPr marL="0" indent="0">
              <a:buNone/>
            </a:pPr>
            <a:r>
              <a:rPr lang="en-US" sz="850" dirty="0"/>
              <a:t>[19] </a:t>
            </a:r>
            <a:r>
              <a:rPr lang="en-US" sz="850" dirty="0" err="1"/>
              <a:t>Privitera</a:t>
            </a:r>
            <a:r>
              <a:rPr lang="en-US" sz="850" dirty="0"/>
              <a:t>, M. B. (2011). </a:t>
            </a:r>
            <a:r>
              <a:rPr lang="en-US" sz="850" i="1" dirty="0"/>
              <a:t>What is ease of use? </a:t>
            </a:r>
            <a:r>
              <a:rPr lang="en-US" sz="850" dirty="0"/>
              <a:t>Industrial Designers Society of America. </a:t>
            </a:r>
          </a:p>
          <a:p>
            <a:pPr marL="0" indent="0">
              <a:buNone/>
            </a:pPr>
            <a:r>
              <a:rPr lang="en-US" sz="850" dirty="0"/>
              <a:t>[20] Title page image: Trauma Care. Retrieved October 7, 2013 from </a:t>
            </a:r>
            <a:r>
              <a:rPr lang="en-US" sz="850" u="sng" dirty="0">
                <a:hlinkClick r:id="rId2"/>
              </a:rPr>
              <a:t>http://www.swhealthcaresystem.com/hospital-services/trauma-care</a:t>
            </a:r>
            <a:r>
              <a:rPr lang="en-US" sz="850" u="sng" dirty="0"/>
              <a:t>.</a:t>
            </a:r>
            <a:endParaRPr lang="en-US" sz="850" dirty="0"/>
          </a:p>
          <a:p>
            <a:pPr marL="0" indent="0">
              <a:buNone/>
            </a:pPr>
            <a:r>
              <a:rPr lang="en-US" sz="850" dirty="0"/>
              <a:t>[21] The Respiratory System. Retrieved October 8, 2013 from </a:t>
            </a:r>
            <a:r>
              <a:rPr lang="en-US" sz="850" u="sng" dirty="0">
                <a:hlinkClick r:id="rId3"/>
              </a:rPr>
              <a:t>http://www.nhlbi.nih.gov/health/health-topics/topics/hlw/system.html</a:t>
            </a:r>
            <a:r>
              <a:rPr lang="en-US" sz="850" dirty="0" smtClean="0"/>
              <a:t>.</a:t>
            </a:r>
            <a:endParaRPr lang="en-US" sz="850" dirty="0"/>
          </a:p>
          <a:p>
            <a:pPr marL="0" indent="0">
              <a:buNone/>
            </a:pPr>
            <a:r>
              <a:rPr lang="en-US" sz="850" dirty="0"/>
              <a:t>[22] </a:t>
            </a:r>
            <a:r>
              <a:rPr lang="en-US" sz="850" dirty="0" err="1"/>
              <a:t>Folke</a:t>
            </a:r>
            <a:r>
              <a:rPr lang="en-US" sz="850" dirty="0"/>
              <a:t>, M., </a:t>
            </a:r>
            <a:r>
              <a:rPr lang="en-US" sz="850" dirty="0" err="1"/>
              <a:t>Cernerud</a:t>
            </a:r>
            <a:r>
              <a:rPr lang="en-US" sz="850" dirty="0"/>
              <a:t>, L., </a:t>
            </a:r>
            <a:r>
              <a:rPr lang="en-US" sz="850" dirty="0" err="1"/>
              <a:t>Ekstrom</a:t>
            </a:r>
            <a:r>
              <a:rPr lang="en-US" sz="850" dirty="0"/>
              <a:t>, M., &amp; </a:t>
            </a:r>
            <a:r>
              <a:rPr lang="en-US" sz="850" dirty="0" err="1"/>
              <a:t>Hok</a:t>
            </a:r>
            <a:r>
              <a:rPr lang="en-US" sz="850" dirty="0"/>
              <a:t>, B. (2003). Critical review of non-invasive respiratory monitoring in medical care.</a:t>
            </a:r>
            <a:r>
              <a:rPr lang="en-US" sz="850" i="1" dirty="0"/>
              <a:t> Medical &amp; Biological Engineering &amp; Computing, 41</a:t>
            </a:r>
            <a:r>
              <a:rPr lang="en-US" sz="850" dirty="0"/>
              <a:t>(4), 377-383. </a:t>
            </a:r>
          </a:p>
          <a:p>
            <a:pPr marL="0" indent="0">
              <a:buNone/>
            </a:pPr>
            <a:r>
              <a:rPr lang="en-US" sz="850" dirty="0"/>
              <a:t>[23]</a:t>
            </a:r>
            <a:r>
              <a:rPr lang="en-US" sz="850" dirty="0" err="1"/>
              <a:t>Semler</a:t>
            </a:r>
            <a:r>
              <a:rPr lang="en-US" sz="850" dirty="0"/>
              <a:t>, M. W., Stover, D. G., Copland, A. P., Hong, G., Johnson, M. J., </a:t>
            </a:r>
            <a:r>
              <a:rPr lang="en-US" sz="850" dirty="0" err="1"/>
              <a:t>Kriss</a:t>
            </a:r>
            <a:r>
              <a:rPr lang="en-US" sz="850" dirty="0"/>
              <a:t>, M. S., et al. (2013). Flash mob research: A single-day, multicenter, resident-directed study of respiratory rate.</a:t>
            </a:r>
            <a:r>
              <a:rPr lang="en-US" sz="850" i="1" dirty="0"/>
              <a:t> Chest, 143</a:t>
            </a:r>
            <a:r>
              <a:rPr lang="en-US" sz="850" dirty="0"/>
              <a:t>(6), 1740-1744. </a:t>
            </a:r>
            <a:endParaRPr lang="en-US" sz="850" dirty="0" smtClean="0"/>
          </a:p>
          <a:p>
            <a:pPr marL="0" indent="0">
              <a:buNone/>
            </a:pPr>
            <a:r>
              <a:rPr lang="en-US" sz="850" dirty="0"/>
              <a:t>[24] Brown, R. H. (March 2008, The </a:t>
            </a:r>
            <a:r>
              <a:rPr lang="en-US" sz="850" dirty="0" err="1"/>
              <a:t>piezo</a:t>
            </a:r>
            <a:r>
              <a:rPr lang="en-US" sz="850" dirty="0"/>
              <a:t> solution for vital signs monitoring.</a:t>
            </a:r>
            <a:r>
              <a:rPr lang="en-US" sz="850" i="1" dirty="0"/>
              <a:t> Medical Design Technology,</a:t>
            </a:r>
            <a:r>
              <a:rPr lang="en-US" sz="850" dirty="0"/>
              <a:t> 36-40. </a:t>
            </a:r>
          </a:p>
          <a:p>
            <a:pPr marL="0" indent="0">
              <a:buNone/>
            </a:pPr>
            <a:r>
              <a:rPr lang="en-US" sz="850" dirty="0"/>
              <a:t>[25] </a:t>
            </a:r>
            <a:r>
              <a:rPr lang="en-US" sz="850" dirty="0" err="1"/>
              <a:t>Duffin</a:t>
            </a:r>
            <a:r>
              <a:rPr lang="en-US" sz="850" dirty="0"/>
              <a:t>, J. </a:t>
            </a:r>
            <a:r>
              <a:rPr lang="en-US" sz="850" i="1" dirty="0"/>
              <a:t>The neural control of respiration</a:t>
            </a:r>
            <a:r>
              <a:rPr lang="en-US" sz="850" dirty="0"/>
              <a:t>. Toronto, Canada: University of Toronto. </a:t>
            </a:r>
          </a:p>
          <a:p>
            <a:pPr marL="0" indent="0">
              <a:buNone/>
            </a:pPr>
            <a:r>
              <a:rPr lang="en-US" sz="850" dirty="0"/>
              <a:t>[26] </a:t>
            </a:r>
            <a:r>
              <a:rPr lang="en-US" sz="850" dirty="0" err="1"/>
              <a:t>Hok</a:t>
            </a:r>
            <a:r>
              <a:rPr lang="en-US" sz="850" dirty="0"/>
              <a:t>, B., </a:t>
            </a:r>
            <a:r>
              <a:rPr lang="en-US" sz="850" dirty="0" err="1"/>
              <a:t>Wiklund</a:t>
            </a:r>
            <a:r>
              <a:rPr lang="en-US" sz="850" dirty="0"/>
              <a:t>, L., &amp; </a:t>
            </a:r>
            <a:r>
              <a:rPr lang="en-US" sz="850" dirty="0" err="1"/>
              <a:t>Henneberg</a:t>
            </a:r>
            <a:r>
              <a:rPr lang="en-US" sz="850" dirty="0"/>
              <a:t>, S. (1993). A new respiratory rate monitor: Development and initial clinical experience.</a:t>
            </a:r>
            <a:r>
              <a:rPr lang="en-US" sz="850" i="1" dirty="0"/>
              <a:t> International Journal of Clinical Monitoring and Computing, 10</a:t>
            </a:r>
            <a:r>
              <a:rPr lang="en-US" sz="850" dirty="0"/>
              <a:t>(2), 101-107. </a:t>
            </a:r>
          </a:p>
          <a:p>
            <a:pPr marL="0" indent="0">
              <a:buNone/>
            </a:pPr>
            <a:r>
              <a:rPr lang="en-US" sz="850" dirty="0"/>
              <a:t>[27] Marks, M. K., South, M., &amp; Carter, B. G. (1995). Measurement of respiratory rate and timing using a nasal thermocouple.</a:t>
            </a:r>
            <a:r>
              <a:rPr lang="en-US" sz="850" i="1" dirty="0"/>
              <a:t> Journal of Clinical Monitoring, 11</a:t>
            </a:r>
            <a:r>
              <a:rPr lang="en-US" sz="850" dirty="0"/>
              <a:t>(3), 159-164. </a:t>
            </a:r>
          </a:p>
          <a:p>
            <a:pPr marL="0" indent="0">
              <a:buNone/>
            </a:pPr>
            <a:endParaRPr lang="en-US" sz="850" dirty="0"/>
          </a:p>
        </p:txBody>
      </p:sp>
    </p:spTree>
    <p:extLst>
      <p:ext uri="{BB962C8B-B14F-4D97-AF65-F5344CB8AC3E}">
        <p14:creationId xmlns:p14="http://schemas.microsoft.com/office/powerpoint/2010/main" val="4075217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4724400" cy="609599"/>
          </a:xfrm>
        </p:spPr>
        <p:txBody>
          <a:bodyPr/>
          <a:lstStyle/>
          <a:p>
            <a:pPr marL="0" indent="0">
              <a:buNone/>
            </a:pPr>
            <a:r>
              <a:rPr lang="en-US" sz="3200" dirty="0" smtClean="0">
                <a:latin typeface="+mj-lt"/>
              </a:rPr>
              <a:t>Manual Measurement</a:t>
            </a:r>
          </a:p>
          <a:p>
            <a:pPr marL="0" indent="0">
              <a:buNone/>
            </a:pPr>
            <a:endParaRPr lang="en-US" dirty="0"/>
          </a:p>
        </p:txBody>
      </p:sp>
      <p:pic>
        <p:nvPicPr>
          <p:cNvPr id="4" name="Picture 4" descr="http://usarmy.vo.llnwd.net/e2/c/images/2011/10/28/224882/size0.jpg"/>
          <p:cNvPicPr>
            <a:picLocks noChangeAspect="1" noChangeArrowheads="1"/>
          </p:cNvPicPr>
          <p:nvPr/>
        </p:nvPicPr>
        <p:blipFill>
          <a:blip r:embed="rId3" cstate="print"/>
          <a:srcRect/>
          <a:stretch>
            <a:fillRect/>
          </a:stretch>
        </p:blipFill>
        <p:spPr bwMode="auto">
          <a:xfrm>
            <a:off x="2636040" y="2057400"/>
            <a:ext cx="3917160" cy="4123899"/>
          </a:xfrm>
          <a:prstGeom prst="rect">
            <a:avLst/>
          </a:prstGeom>
          <a:noFill/>
          <a:ln>
            <a:solidFill>
              <a:schemeClr val="tx1"/>
            </a:solidFill>
          </a:ln>
          <a:effectLst/>
        </p:spPr>
      </p:pic>
      <p:sp>
        <p:nvSpPr>
          <p:cNvPr id="13" name="Rectangle 12"/>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3" name="Group 22"/>
          <p:cNvGrpSpPr/>
          <p:nvPr/>
        </p:nvGrpSpPr>
        <p:grpSpPr>
          <a:xfrm>
            <a:off x="0" y="743486"/>
            <a:ext cx="9144000" cy="345578"/>
            <a:chOff x="0" y="972086"/>
            <a:chExt cx="9144000" cy="345578"/>
          </a:xfrm>
        </p:grpSpPr>
        <p:sp>
          <p:nvSpPr>
            <p:cNvPr id="24" name="TextBox 23"/>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Problem</a:t>
              </a:r>
              <a:endParaRPr lang="en-US" sz="1600" b="1" dirty="0">
                <a:solidFill>
                  <a:schemeClr val="accent1">
                    <a:lumMod val="50000"/>
                  </a:schemeClr>
                </a:solidFill>
                <a:latin typeface="+mj-lt"/>
              </a:endParaRPr>
            </a:p>
          </p:txBody>
        </p:sp>
        <p:sp>
          <p:nvSpPr>
            <p:cNvPr id="25" name="TextBox 24"/>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26" name="TextBox 25"/>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27" name="TextBox 26"/>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28" name="TextBox 27"/>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29" name="TextBox 28"/>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30" name="Title 1"/>
          <p:cNvSpPr txBox="1">
            <a:spLocks/>
          </p:cNvSpPr>
          <p:nvPr/>
        </p:nvSpPr>
        <p:spPr>
          <a:xfrm>
            <a:off x="76200" y="-38102"/>
            <a:ext cx="6172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Standard of Care</a:t>
            </a:r>
            <a:endParaRPr lang="en-US" dirty="0">
              <a:cs typeface="Helvetica" panose="020B0604020202020204" pitchFamily="34" charset="0"/>
            </a:endParaRPr>
          </a:p>
        </p:txBody>
      </p:sp>
    </p:spTree>
    <p:extLst>
      <p:ext uri="{BB962C8B-B14F-4D97-AF65-F5344CB8AC3E}">
        <p14:creationId xmlns:p14="http://schemas.microsoft.com/office/powerpoint/2010/main" val="245761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447800"/>
            <a:ext cx="8620850" cy="584775"/>
          </a:xfrm>
          <a:prstGeom prst="rect">
            <a:avLst/>
          </a:prstGeom>
        </p:spPr>
        <p:txBody>
          <a:bodyPr wrap="square">
            <a:spAutoFit/>
          </a:bodyPr>
          <a:lstStyle/>
          <a:p>
            <a:pPr algn="ctr"/>
            <a:r>
              <a:rPr lang="en-US" sz="3200" dirty="0" smtClean="0">
                <a:latin typeface="+mj-lt"/>
              </a:rPr>
              <a:t>RR is </a:t>
            </a:r>
            <a:r>
              <a:rPr lang="en-US" sz="3200" dirty="0">
                <a:latin typeface="+mj-lt"/>
              </a:rPr>
              <a:t>rarely measured accurately, if at </a:t>
            </a:r>
            <a:r>
              <a:rPr lang="en-US" sz="3200" dirty="0" smtClean="0">
                <a:latin typeface="+mj-lt"/>
              </a:rPr>
              <a:t>all.</a:t>
            </a:r>
          </a:p>
        </p:txBody>
      </p:sp>
      <p:sp>
        <p:nvSpPr>
          <p:cNvPr id="11" name="Rectangle 10"/>
          <p:cNvSpPr/>
          <p:nvPr/>
        </p:nvSpPr>
        <p:spPr>
          <a:xfrm>
            <a:off x="0" y="5410200"/>
            <a:ext cx="9142413" cy="1077218"/>
          </a:xfrm>
          <a:prstGeom prst="rect">
            <a:avLst/>
          </a:prstGeom>
        </p:spPr>
        <p:txBody>
          <a:bodyPr wrap="square">
            <a:spAutoFit/>
          </a:bodyPr>
          <a:lstStyle/>
          <a:p>
            <a:pPr algn="ctr"/>
            <a:r>
              <a:rPr lang="en-US" sz="3200" dirty="0">
                <a:latin typeface="+mj-lt"/>
              </a:rPr>
              <a:t>Measurements are </a:t>
            </a:r>
            <a:r>
              <a:rPr lang="en-US" sz="3200" dirty="0">
                <a:solidFill>
                  <a:schemeClr val="accent2">
                    <a:lumMod val="75000"/>
                  </a:schemeClr>
                </a:solidFill>
                <a:latin typeface="+mj-lt"/>
              </a:rPr>
              <a:t>clustered</a:t>
            </a:r>
            <a:r>
              <a:rPr lang="en-US" sz="3200" dirty="0">
                <a:latin typeface="+mj-lt"/>
              </a:rPr>
              <a:t> near 16 or 18 bpm, </a:t>
            </a:r>
            <a:r>
              <a:rPr lang="en-US" sz="3200" dirty="0" smtClean="0">
                <a:latin typeface="+mj-lt"/>
              </a:rPr>
              <a:t>and </a:t>
            </a:r>
            <a:r>
              <a:rPr lang="en-US" sz="3200" dirty="0">
                <a:solidFill>
                  <a:schemeClr val="accent2">
                    <a:lumMod val="75000"/>
                  </a:schemeClr>
                </a:solidFill>
                <a:latin typeface="+mj-lt"/>
              </a:rPr>
              <a:t>inconsistent </a:t>
            </a:r>
            <a:r>
              <a:rPr lang="en-US" sz="3200" dirty="0">
                <a:latin typeface="+mj-lt"/>
              </a:rPr>
              <a:t>between different </a:t>
            </a:r>
            <a:r>
              <a:rPr lang="en-US" sz="3200" dirty="0" smtClean="0">
                <a:latin typeface="+mj-lt"/>
              </a:rPr>
              <a:t>nurses.</a:t>
            </a:r>
            <a:endParaRPr lang="en-US" sz="3200" dirty="0">
              <a:latin typeface="+mj-lt"/>
            </a:endParaRPr>
          </a:p>
        </p:txBody>
      </p:sp>
      <p:grpSp>
        <p:nvGrpSpPr>
          <p:cNvPr id="62" name="Group 61"/>
          <p:cNvGrpSpPr/>
          <p:nvPr/>
        </p:nvGrpSpPr>
        <p:grpSpPr>
          <a:xfrm>
            <a:off x="528275" y="2209800"/>
            <a:ext cx="7853725" cy="3062754"/>
            <a:chOff x="528275" y="2362200"/>
            <a:chExt cx="7853725" cy="3062754"/>
          </a:xfrm>
        </p:grpSpPr>
        <p:grpSp>
          <p:nvGrpSpPr>
            <p:cNvPr id="17" name="Group 16"/>
            <p:cNvGrpSpPr/>
            <p:nvPr/>
          </p:nvGrpSpPr>
          <p:grpSpPr>
            <a:xfrm>
              <a:off x="528275" y="2362200"/>
              <a:ext cx="7853725" cy="3062754"/>
              <a:chOff x="685800" y="4709768"/>
              <a:chExt cx="5868670" cy="1706907"/>
            </a:xfrm>
          </p:grpSpPr>
          <p:pic>
            <p:nvPicPr>
              <p:cNvPr id="18" name="Picture 17"/>
              <p:cNvPicPr/>
              <p:nvPr/>
            </p:nvPicPr>
            <p:blipFill rotWithShape="1">
              <a:blip r:embed="rId3" cstate="print"/>
              <a:srcRect l="57394" t="31872" r="6296" b="24469"/>
              <a:stretch/>
            </p:blipFill>
            <p:spPr bwMode="auto">
              <a:xfrm>
                <a:off x="685800" y="4709768"/>
                <a:ext cx="2931160" cy="1692275"/>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rotWithShape="1">
              <a:blip r:embed="rId4" cstate="print"/>
              <a:srcRect l="57614" t="30714" r="6076" b="25000"/>
              <a:stretch/>
            </p:blipFill>
            <p:spPr bwMode="auto">
              <a:xfrm>
                <a:off x="3616960" y="4724400"/>
                <a:ext cx="2937510" cy="1692275"/>
              </a:xfrm>
              <a:prstGeom prst="rect">
                <a:avLst/>
              </a:prstGeom>
              <a:noFill/>
              <a:ln>
                <a:noFill/>
              </a:ln>
              <a:extLst>
                <a:ext uri="{53640926-AAD7-44D8-BBD7-CCE9431645EC}">
                  <a14:shadowObscured xmlns:a14="http://schemas.microsoft.com/office/drawing/2010/main"/>
                </a:ext>
              </a:extLst>
            </p:spPr>
          </p:pic>
        </p:grpSp>
        <p:grpSp>
          <p:nvGrpSpPr>
            <p:cNvPr id="61" name="Group 60"/>
            <p:cNvGrpSpPr/>
            <p:nvPr/>
          </p:nvGrpSpPr>
          <p:grpSpPr>
            <a:xfrm>
              <a:off x="1066800" y="2514600"/>
              <a:ext cx="4495800" cy="2438400"/>
              <a:chOff x="1066800" y="2514600"/>
              <a:chExt cx="4495800" cy="2438400"/>
            </a:xfrm>
          </p:grpSpPr>
          <p:cxnSp>
            <p:nvCxnSpPr>
              <p:cNvPr id="4" name="Straight Connector 3"/>
              <p:cNvCxnSpPr/>
              <p:nvPr/>
            </p:nvCxnSpPr>
            <p:spPr>
              <a:xfrm>
                <a:off x="1097280" y="4057650"/>
                <a:ext cx="0" cy="89535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307592" y="4096512"/>
                <a:ext cx="0" cy="685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17520" y="3432774"/>
                <a:ext cx="0" cy="83442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898648" y="3538728"/>
                <a:ext cx="0" cy="81381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62200" y="3962400"/>
                <a:ext cx="0" cy="52120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22576" y="3995928"/>
                <a:ext cx="0" cy="51206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http://www.stlouisapn.org/wp-content/uploads/2013/01/nur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514600"/>
                <a:ext cx="533724" cy="6888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iopac.com/productimages/BioHarness-3-stra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1986" y="2590800"/>
                <a:ext cx="560614" cy="6037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4" name="Rectangle 33"/>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1" name="Group 40"/>
          <p:cNvGrpSpPr/>
          <p:nvPr/>
        </p:nvGrpSpPr>
        <p:grpSpPr>
          <a:xfrm>
            <a:off x="0" y="743486"/>
            <a:ext cx="9144000" cy="345578"/>
            <a:chOff x="0" y="972086"/>
            <a:chExt cx="9144000" cy="345578"/>
          </a:xfrm>
        </p:grpSpPr>
        <p:sp>
          <p:nvSpPr>
            <p:cNvPr id="42" name="TextBox 41"/>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Problem</a:t>
              </a:r>
              <a:endParaRPr lang="en-US" sz="1600" b="1" dirty="0">
                <a:solidFill>
                  <a:schemeClr val="accent1">
                    <a:lumMod val="50000"/>
                  </a:schemeClr>
                </a:solidFill>
                <a:latin typeface="+mj-lt"/>
              </a:endParaRPr>
            </a:p>
          </p:txBody>
        </p:sp>
        <p:sp>
          <p:nvSpPr>
            <p:cNvPr id="43" name="TextBox 42"/>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44" name="TextBox 43"/>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46" name="TextBox 45"/>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47" name="TextBox 46"/>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49" name="TextBox 48"/>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50" name="Title 1"/>
          <p:cNvSpPr txBox="1">
            <a:spLocks/>
          </p:cNvSpPr>
          <p:nvPr/>
        </p:nvSpPr>
        <p:spPr>
          <a:xfrm>
            <a:off x="76200" y="-38102"/>
            <a:ext cx="92964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Problems with Standard of Care</a:t>
            </a:r>
            <a:endParaRPr lang="en-US" dirty="0">
              <a:cs typeface="Helvetica" panose="020B0604020202020204" pitchFamily="34" charset="0"/>
            </a:endParaRPr>
          </a:p>
        </p:txBody>
      </p:sp>
      <p:sp>
        <p:nvSpPr>
          <p:cNvPr id="2" name="TextBox 1"/>
          <p:cNvSpPr txBox="1"/>
          <p:nvPr/>
        </p:nvSpPr>
        <p:spPr>
          <a:xfrm>
            <a:off x="8305800" y="6553200"/>
            <a:ext cx="989013" cy="246221"/>
          </a:xfrm>
          <a:prstGeom prst="rect">
            <a:avLst/>
          </a:prstGeom>
          <a:noFill/>
        </p:spPr>
        <p:txBody>
          <a:bodyPr wrap="square" rtlCol="0">
            <a:spAutoFit/>
          </a:bodyPr>
          <a:lstStyle/>
          <a:p>
            <a:r>
              <a:rPr lang="en-US" sz="1000" dirty="0" smtClean="0"/>
              <a:t>Bianchi et. al.</a:t>
            </a:r>
            <a:endParaRPr lang="en-US" sz="1000" dirty="0"/>
          </a:p>
        </p:txBody>
      </p:sp>
    </p:spTree>
    <p:extLst>
      <p:ext uri="{BB962C8B-B14F-4D97-AF65-F5344CB8AC3E}">
        <p14:creationId xmlns:p14="http://schemas.microsoft.com/office/powerpoint/2010/main" val="21551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36470"/>
              </p:ext>
            </p:extLst>
          </p:nvPr>
        </p:nvGraphicFramePr>
        <p:xfrm>
          <a:off x="685800" y="2133600"/>
          <a:ext cx="7696200" cy="3429002"/>
        </p:xfrm>
        <a:graphic>
          <a:graphicData uri="http://schemas.openxmlformats.org/drawingml/2006/table">
            <a:tbl>
              <a:tblPr firstRow="1" bandRow="1">
                <a:tableStyleId>{69CF1AB2-1976-4502-BF36-3FF5EA218861}</a:tableStyleId>
              </a:tblPr>
              <a:tblGrid>
                <a:gridCol w="7696200"/>
              </a:tblGrid>
              <a:tr h="678691">
                <a:tc>
                  <a:txBody>
                    <a:bodyPr/>
                    <a:lstStyle/>
                    <a:p>
                      <a:pPr algn="ctr"/>
                      <a:r>
                        <a:rPr lang="en-US" sz="2000" b="1" dirty="0" smtClean="0">
                          <a:latin typeface="+mj-lt"/>
                        </a:rPr>
                        <a:t>“It’s not that important.”</a:t>
                      </a:r>
                      <a:endParaRPr lang="en-US" sz="2000" b="1" dirty="0">
                        <a:latin typeface="+mj-lt"/>
                      </a:endParaRPr>
                    </a:p>
                  </a:txBody>
                  <a:tcPr anchor="ctr"/>
                </a:tc>
              </a:tr>
              <a:tr h="678691">
                <a:tc>
                  <a:txBody>
                    <a:bodyPr/>
                    <a:lstStyle/>
                    <a:p>
                      <a:pPr algn="ctr"/>
                      <a:r>
                        <a:rPr lang="en-US" sz="2000" b="0" dirty="0" smtClean="0">
                          <a:latin typeface="+mj-lt"/>
                        </a:rPr>
                        <a:t>RR</a:t>
                      </a:r>
                      <a:r>
                        <a:rPr lang="en-US" sz="2000" b="0" baseline="0" dirty="0" smtClean="0">
                          <a:latin typeface="+mj-lt"/>
                        </a:rPr>
                        <a:t> is measured only when it “</a:t>
                      </a:r>
                      <a:r>
                        <a:rPr lang="en-US" sz="2000" b="1" baseline="0" dirty="0" smtClean="0">
                          <a:latin typeface="+mj-lt"/>
                        </a:rPr>
                        <a:t>appears to be abnormal”</a:t>
                      </a:r>
                      <a:endParaRPr lang="en-US" sz="2000" b="1" dirty="0">
                        <a:latin typeface="+mj-lt"/>
                      </a:endParaRPr>
                    </a:p>
                  </a:txBody>
                  <a:tcPr anchor="ctr"/>
                </a:tc>
              </a:tr>
              <a:tr h="678691">
                <a:tc>
                  <a:txBody>
                    <a:bodyPr/>
                    <a:lstStyle/>
                    <a:p>
                      <a:pPr algn="ctr"/>
                      <a:r>
                        <a:rPr lang="en-US" sz="2000" b="0" dirty="0" smtClean="0">
                          <a:latin typeface="+mj-lt"/>
                        </a:rPr>
                        <a:t>Other</a:t>
                      </a:r>
                      <a:r>
                        <a:rPr lang="en-US" sz="2000" b="0" baseline="0" dirty="0" smtClean="0">
                          <a:latin typeface="+mj-lt"/>
                        </a:rPr>
                        <a:t> vitals require the </a:t>
                      </a:r>
                      <a:r>
                        <a:rPr lang="en-US" sz="2000" b="1" baseline="0" dirty="0" smtClean="0">
                          <a:latin typeface="+mj-lt"/>
                        </a:rPr>
                        <a:t>“the press of one button”</a:t>
                      </a:r>
                      <a:endParaRPr lang="en-US" sz="2000" b="1" dirty="0">
                        <a:latin typeface="+mj-lt"/>
                      </a:endParaRPr>
                    </a:p>
                  </a:txBody>
                  <a:tcPr anchor="ctr"/>
                </a:tc>
              </a:tr>
              <a:tr h="678691">
                <a:tc>
                  <a:txBody>
                    <a:bodyPr/>
                    <a:lstStyle/>
                    <a:p>
                      <a:pPr algn="ctr"/>
                      <a:r>
                        <a:rPr lang="en-US" sz="2000" b="1" dirty="0" smtClean="0">
                          <a:latin typeface="+mj-lt"/>
                        </a:rPr>
                        <a:t>“Disposability</a:t>
                      </a:r>
                      <a:r>
                        <a:rPr lang="en-US" sz="2000" b="1" baseline="0" dirty="0" smtClean="0">
                          <a:latin typeface="+mj-lt"/>
                        </a:rPr>
                        <a:t> may be time-consuming”</a:t>
                      </a:r>
                      <a:endParaRPr lang="en-US" sz="2000" b="1" dirty="0">
                        <a:latin typeface="+mj-lt"/>
                      </a:endParaRPr>
                    </a:p>
                  </a:txBody>
                  <a:tcPr anchor="ctr"/>
                </a:tc>
              </a:tr>
              <a:tr h="714238">
                <a:tc>
                  <a:txBody>
                    <a:bodyPr/>
                    <a:lstStyle/>
                    <a:p>
                      <a:pPr algn="ctr"/>
                      <a:r>
                        <a:rPr lang="en-US" sz="2000" b="0" dirty="0" smtClean="0">
                          <a:latin typeface="+mj-lt"/>
                        </a:rPr>
                        <a:t>Display</a:t>
                      </a:r>
                      <a:r>
                        <a:rPr lang="en-US" sz="2000" b="0" baseline="0" dirty="0" smtClean="0">
                          <a:latin typeface="+mj-lt"/>
                        </a:rPr>
                        <a:t> of only real-time RR is necessary; “</a:t>
                      </a:r>
                      <a:r>
                        <a:rPr lang="en-US" sz="2000" b="1" baseline="0" dirty="0" smtClean="0">
                          <a:latin typeface="+mj-lt"/>
                        </a:rPr>
                        <a:t>no need for an alerting system</a:t>
                      </a:r>
                      <a:r>
                        <a:rPr lang="en-US" sz="2000" b="0" baseline="0" dirty="0" smtClean="0">
                          <a:latin typeface="+mj-lt"/>
                        </a:rPr>
                        <a:t>”</a:t>
                      </a:r>
                      <a:endParaRPr lang="en-US" sz="2000" b="0" dirty="0">
                        <a:latin typeface="+mj-lt"/>
                      </a:endParaRPr>
                    </a:p>
                  </a:txBody>
                  <a:tcPr anchor="ctr"/>
                </a:tc>
              </a:tr>
            </a:tbl>
          </a:graphicData>
        </a:graphic>
      </p:graphicFrame>
      <p:sp>
        <p:nvSpPr>
          <p:cNvPr id="14" name="Rectangle 13"/>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6" name="Group 15"/>
          <p:cNvGrpSpPr/>
          <p:nvPr/>
        </p:nvGrpSpPr>
        <p:grpSpPr>
          <a:xfrm>
            <a:off x="0" y="743486"/>
            <a:ext cx="9144000" cy="345578"/>
            <a:chOff x="0" y="972086"/>
            <a:chExt cx="9144000" cy="345578"/>
          </a:xfrm>
        </p:grpSpPr>
        <p:sp>
          <p:nvSpPr>
            <p:cNvPr id="17" name="TextBox 16"/>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Problem</a:t>
              </a:r>
              <a:endParaRPr lang="en-US" sz="1600" b="1" dirty="0">
                <a:solidFill>
                  <a:schemeClr val="accent1">
                    <a:lumMod val="50000"/>
                  </a:schemeClr>
                </a:solidFill>
                <a:latin typeface="+mj-lt"/>
              </a:endParaRPr>
            </a:p>
          </p:txBody>
        </p:sp>
        <p:sp>
          <p:nvSpPr>
            <p:cNvPr id="18" name="TextBox 17"/>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19" name="TextBox 18"/>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20" name="TextBox 19"/>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21" name="TextBox 20"/>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22" name="TextBox 21"/>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23" name="Title 1"/>
          <p:cNvSpPr txBox="1">
            <a:spLocks/>
          </p:cNvSpPr>
          <p:nvPr/>
        </p:nvSpPr>
        <p:spPr>
          <a:xfrm>
            <a:off x="76200" y="-38102"/>
            <a:ext cx="8839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After Speaking with Nurses…</a:t>
            </a:r>
            <a:endParaRPr lang="en-US" dirty="0">
              <a:cs typeface="Helvetica" panose="020B0604020202020204" pitchFamily="34" charset="0"/>
            </a:endParaRPr>
          </a:p>
        </p:txBody>
      </p:sp>
    </p:spTree>
    <p:extLst>
      <p:ext uri="{BB962C8B-B14F-4D97-AF65-F5344CB8AC3E}">
        <p14:creationId xmlns:p14="http://schemas.microsoft.com/office/powerpoint/2010/main" val="3441518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879687988"/>
              </p:ext>
            </p:extLst>
          </p:nvPr>
        </p:nvGraphicFramePr>
        <p:xfrm>
          <a:off x="304800" y="1981200"/>
          <a:ext cx="8524150" cy="3801480"/>
        </p:xfrm>
        <a:graphic>
          <a:graphicData uri="http://schemas.openxmlformats.org/drawingml/2006/table">
            <a:tbl>
              <a:tblPr firstRow="1" bandRow="1">
                <a:tableStyleId>{8799B23B-EC83-4686-B30A-512413B5E67A}</a:tableStyleId>
              </a:tblPr>
              <a:tblGrid>
                <a:gridCol w="8524150"/>
              </a:tblGrid>
              <a:tr h="433829">
                <a:tc>
                  <a:txBody>
                    <a:bodyPr/>
                    <a:lstStyle/>
                    <a:p>
                      <a:r>
                        <a:rPr lang="en-US" sz="2600" b="0" dirty="0" smtClean="0">
                          <a:latin typeface="+mj-lt"/>
                        </a:rPr>
                        <a:t>Goals</a:t>
                      </a:r>
                      <a:endParaRPr lang="en-US" sz="2600" b="0" dirty="0">
                        <a:latin typeface="+mj-lt"/>
                      </a:endParaRPr>
                    </a:p>
                  </a:txBody>
                  <a:tcPr anchor="ctr" anchorCtr="1"/>
                </a:tc>
              </a:tr>
              <a:tr h="594360">
                <a:tc>
                  <a:txBody>
                    <a:bodyPr/>
                    <a:lstStyle/>
                    <a:p>
                      <a:pPr marL="234950" marR="0" indent="-234950" algn="l" defTabSz="914400" rtl="0" eaLnBrk="1" fontAlgn="auto" latinLnBrk="0" hangingPunct="1">
                        <a:lnSpc>
                          <a:spcPct val="100000"/>
                        </a:lnSpc>
                        <a:spcBef>
                          <a:spcPts val="0"/>
                        </a:spcBef>
                        <a:spcAft>
                          <a:spcPts val="0"/>
                        </a:spcAft>
                        <a:buClrTx/>
                        <a:buSzTx/>
                        <a:buFont typeface="+mj-lt"/>
                        <a:buNone/>
                        <a:tabLst/>
                        <a:defRPr/>
                      </a:pPr>
                      <a:r>
                        <a:rPr lang="en-US" sz="1800" kern="1200" dirty="0" smtClean="0">
                          <a:effectLst/>
                          <a:latin typeface="+mj-lt"/>
                        </a:rPr>
                        <a:t>1. Measure RR in ≤ 15 sec.</a:t>
                      </a:r>
                      <a:endParaRPr lang="en-US" sz="1800" b="0" i="0" kern="1200" dirty="0" smtClean="0">
                        <a:solidFill>
                          <a:schemeClr val="tx1"/>
                        </a:solidFill>
                        <a:effectLst/>
                        <a:latin typeface="+mj-lt"/>
                      </a:endParaRPr>
                    </a:p>
                  </a:txBody>
                  <a:tcPr anchor="ctr"/>
                </a:tc>
              </a:tr>
              <a:tr h="685800">
                <a:tc>
                  <a:txBody>
                    <a:bodyPr/>
                    <a:lstStyle/>
                    <a:p>
                      <a:pPr marL="234950" marR="0" indent="-234950" algn="l" defTabSz="914400" rtl="0" eaLnBrk="1" fontAlgn="auto" latinLnBrk="0" hangingPunct="1">
                        <a:lnSpc>
                          <a:spcPct val="100000"/>
                        </a:lnSpc>
                        <a:spcBef>
                          <a:spcPts val="0"/>
                        </a:spcBef>
                        <a:spcAft>
                          <a:spcPts val="0"/>
                        </a:spcAft>
                        <a:buClrTx/>
                        <a:buSzTx/>
                        <a:buFont typeface="+mj-lt"/>
                        <a:buNone/>
                        <a:tabLst/>
                        <a:defRPr/>
                      </a:pPr>
                      <a:r>
                        <a:rPr lang="en-US" sz="1800" kern="1200" dirty="0" smtClean="0">
                          <a:effectLst/>
                          <a:latin typeface="+mj-lt"/>
                        </a:rPr>
                        <a:t>2. Must be convenient &amp;</a:t>
                      </a:r>
                      <a:r>
                        <a:rPr lang="en-US" sz="1800" kern="1200" baseline="0" dirty="0" smtClean="0">
                          <a:effectLst/>
                          <a:latin typeface="+mj-lt"/>
                        </a:rPr>
                        <a:t> </a:t>
                      </a:r>
                      <a:r>
                        <a:rPr lang="en-US" sz="1800" kern="1200" dirty="0" smtClean="0">
                          <a:effectLst/>
                          <a:latin typeface="+mj-lt"/>
                        </a:rPr>
                        <a:t>easily applied; must be user-friendly, simple, &amp; intuitive</a:t>
                      </a:r>
                      <a:r>
                        <a:rPr lang="en-US" sz="1800" kern="1200" baseline="30000" dirty="0" smtClean="0">
                          <a:effectLst/>
                          <a:latin typeface="+mj-lt"/>
                        </a:rPr>
                        <a:t>19</a:t>
                      </a:r>
                      <a:r>
                        <a:rPr lang="en-US" sz="1800" kern="1200" dirty="0" smtClean="0">
                          <a:effectLst/>
                          <a:latin typeface="+mj-lt"/>
                        </a:rPr>
                        <a:t>; ≥ 7/10 nurses must prefer our device over manual measurement.</a:t>
                      </a:r>
                      <a:endParaRPr lang="en-US" sz="1800" b="0" kern="1200" dirty="0" smtClean="0">
                        <a:solidFill>
                          <a:schemeClr val="tx1"/>
                        </a:solidFill>
                        <a:effectLst/>
                        <a:latin typeface="+mj-lt"/>
                        <a:ea typeface="+mn-ea"/>
                        <a:cs typeface="+mn-cs"/>
                      </a:endParaRPr>
                    </a:p>
                  </a:txBody>
                  <a:tcPr anchor="ctr"/>
                </a:tc>
              </a:tr>
              <a:tr h="42672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800" kern="1200" dirty="0" smtClean="0">
                          <a:effectLst/>
                          <a:latin typeface="+mj-lt"/>
                        </a:rPr>
                        <a:t>3. Measure RR accurately with error ≤ ±2 bpm w.r.t. WHO gold standard.</a:t>
                      </a:r>
                      <a:r>
                        <a:rPr lang="en-US" sz="1800" kern="1200" baseline="30000" dirty="0" smtClean="0">
                          <a:effectLst/>
                          <a:latin typeface="+mj-lt"/>
                        </a:rPr>
                        <a:t>2</a:t>
                      </a:r>
                      <a:endParaRPr lang="en-US" sz="1800" b="0" kern="1200" dirty="0" smtClean="0">
                        <a:solidFill>
                          <a:schemeClr val="dk1"/>
                        </a:solidFill>
                        <a:effectLst/>
                        <a:latin typeface="+mj-lt"/>
                        <a:ea typeface="+mn-ea"/>
                        <a:cs typeface="+mn-cs"/>
                      </a:endParaRPr>
                    </a:p>
                  </a:txBody>
                  <a:tcPr anchor="ctr"/>
                </a:tc>
              </a:tr>
              <a:tr h="428960">
                <a:tc>
                  <a:txBody>
                    <a:bodyPr/>
                    <a:lstStyle/>
                    <a:p>
                      <a:pPr marL="0" indent="0">
                        <a:buFont typeface="+mj-lt"/>
                        <a:buNone/>
                      </a:pPr>
                      <a:r>
                        <a:rPr lang="en-US" sz="1800" kern="1200" dirty="0" smtClean="0">
                          <a:effectLst/>
                          <a:latin typeface="+mj-lt"/>
                        </a:rPr>
                        <a:t>4. Provide visual feedback that displays real-time</a:t>
                      </a:r>
                      <a:r>
                        <a:rPr lang="en-US" sz="1800" kern="1200" baseline="0" dirty="0" smtClean="0">
                          <a:effectLst/>
                          <a:latin typeface="+mj-lt"/>
                        </a:rPr>
                        <a:t> RR.</a:t>
                      </a:r>
                      <a:endParaRPr lang="en-US" sz="1800" b="0" kern="1200" dirty="0">
                        <a:solidFill>
                          <a:schemeClr val="dk1"/>
                        </a:solidFill>
                        <a:effectLst/>
                        <a:latin typeface="+mj-lt"/>
                        <a:ea typeface="+mn-ea"/>
                        <a:cs typeface="+mn-cs"/>
                      </a:endParaRPr>
                    </a:p>
                  </a:txBody>
                  <a:tcPr anchor="ctr"/>
                </a:tc>
              </a:tr>
              <a:tr h="35188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800" kern="1200" dirty="0" smtClean="0">
                          <a:effectLst/>
                          <a:latin typeface="+mj-lt"/>
                        </a:rPr>
                        <a:t>5. Minimize prototyping cost to ≤ $60 per device.</a:t>
                      </a:r>
                      <a:endParaRPr lang="en-US" sz="1800" b="0" kern="1200" dirty="0" smtClean="0">
                        <a:solidFill>
                          <a:schemeClr val="dk1"/>
                        </a:solidFill>
                        <a:effectLst/>
                        <a:latin typeface="+mj-lt"/>
                        <a:ea typeface="+mn-ea"/>
                        <a:cs typeface="+mn-cs"/>
                      </a:endParaRPr>
                    </a:p>
                  </a:txBody>
                  <a:tcPr anchor="ctr"/>
                </a:tc>
              </a:tr>
              <a:tr h="446440">
                <a:tc>
                  <a:txBody>
                    <a:bodyPr/>
                    <a:lstStyle/>
                    <a:p>
                      <a:pPr marL="234950" marR="0" indent="-234950" algn="l" defTabSz="914400" rtl="0" eaLnBrk="1" fontAlgn="auto" latinLnBrk="0" hangingPunct="1">
                        <a:lnSpc>
                          <a:spcPct val="100000"/>
                        </a:lnSpc>
                        <a:spcBef>
                          <a:spcPts val="0"/>
                        </a:spcBef>
                        <a:spcAft>
                          <a:spcPts val="0"/>
                        </a:spcAft>
                        <a:buClrTx/>
                        <a:buSzTx/>
                        <a:buFont typeface="+mj-lt"/>
                        <a:buNone/>
                        <a:tabLst/>
                        <a:defRPr/>
                      </a:pPr>
                      <a:r>
                        <a:rPr lang="en-US" sz="1800" kern="1200" dirty="0" smtClean="0">
                          <a:effectLst/>
                          <a:latin typeface="+mj-lt"/>
                        </a:rPr>
                        <a:t>6. Minimize discomfort to patient; device does not cause pain.</a:t>
                      </a:r>
                      <a:endParaRPr lang="en-US" sz="1800" b="0" kern="1200" dirty="0" smtClean="0">
                        <a:solidFill>
                          <a:schemeClr val="dk1"/>
                        </a:solidFill>
                        <a:effectLst/>
                        <a:latin typeface="+mj-lt"/>
                        <a:ea typeface="+mn-ea"/>
                        <a:cs typeface="+mn-cs"/>
                      </a:endParaRPr>
                    </a:p>
                  </a:txBody>
                  <a:tcPr anchor="ctr"/>
                </a:tc>
              </a:tr>
              <a:tr h="304800">
                <a:tc>
                  <a:txBody>
                    <a:bodyPr/>
                    <a:lstStyle/>
                    <a:p>
                      <a:pPr marL="234950" marR="0" indent="-234950" algn="l" defTabSz="914400" rtl="0" eaLnBrk="1" fontAlgn="auto" latinLnBrk="0" hangingPunct="1">
                        <a:lnSpc>
                          <a:spcPct val="100000"/>
                        </a:lnSpc>
                        <a:spcBef>
                          <a:spcPts val="0"/>
                        </a:spcBef>
                        <a:spcAft>
                          <a:spcPts val="0"/>
                        </a:spcAft>
                        <a:buClrTx/>
                        <a:buSzTx/>
                        <a:buFont typeface="+mj-lt"/>
                        <a:buNone/>
                        <a:tabLst/>
                        <a:defRPr/>
                      </a:pPr>
                      <a:r>
                        <a:rPr lang="en-US" sz="1800" kern="1200" dirty="0" smtClean="0">
                          <a:effectLst/>
                          <a:latin typeface="+mj-lt"/>
                        </a:rPr>
                        <a:t>7. Must be easy to be trained to use (proficiency </a:t>
                      </a:r>
                      <a:r>
                        <a:rPr lang="en-US" sz="1800" kern="1200" baseline="0" dirty="0" smtClean="0">
                          <a:effectLst/>
                          <a:latin typeface="+mj-lt"/>
                        </a:rPr>
                        <a:t>after </a:t>
                      </a:r>
                      <a:r>
                        <a:rPr lang="en-US" sz="1800" kern="1200" dirty="0" smtClean="0">
                          <a:effectLst/>
                          <a:latin typeface="+mj-lt"/>
                        </a:rPr>
                        <a:t>a 5-minute instructional video).</a:t>
                      </a:r>
                      <a:endParaRPr lang="en-US" sz="1800" b="0" kern="1200" dirty="0" smtClean="0">
                        <a:solidFill>
                          <a:schemeClr val="dk1"/>
                        </a:solidFill>
                        <a:effectLst/>
                        <a:latin typeface="+mj-lt"/>
                        <a:ea typeface="+mn-ea"/>
                        <a:cs typeface="+mn-cs"/>
                      </a:endParaRPr>
                    </a:p>
                  </a:txBody>
                  <a:tcPr anchor="ctr"/>
                </a:tc>
              </a:tr>
            </a:tbl>
          </a:graphicData>
        </a:graphic>
      </p:graphicFrame>
      <p:sp>
        <p:nvSpPr>
          <p:cNvPr id="3" name="Content Placeholder 2"/>
          <p:cNvSpPr>
            <a:spLocks noGrp="1"/>
          </p:cNvSpPr>
          <p:nvPr>
            <p:ph idx="1"/>
          </p:nvPr>
        </p:nvSpPr>
        <p:spPr>
          <a:xfrm>
            <a:off x="467997" y="2819400"/>
            <a:ext cx="8218803" cy="2113128"/>
          </a:xfrm>
        </p:spPr>
        <p:txBody>
          <a:bodyPr>
            <a:normAutofit/>
          </a:bodyPr>
          <a:lstStyle/>
          <a:p>
            <a:pPr marL="0" indent="0" algn="ctr">
              <a:buNone/>
            </a:pPr>
            <a:r>
              <a:rPr lang="en-US" sz="2600" dirty="0">
                <a:latin typeface="+mj-lt"/>
              </a:rPr>
              <a:t>In order to detect the onset of certain illnesses earlier and to improve medical </a:t>
            </a:r>
            <a:r>
              <a:rPr lang="en-US" sz="2600" dirty="0" smtClean="0">
                <a:latin typeface="+mj-lt"/>
              </a:rPr>
              <a:t>decision-making, there </a:t>
            </a:r>
            <a:r>
              <a:rPr lang="en-US" sz="2600" dirty="0">
                <a:latin typeface="+mj-lt"/>
              </a:rPr>
              <a:t>is a need to </a:t>
            </a:r>
            <a:r>
              <a:rPr lang="en-US" sz="2600" i="1" dirty="0" smtClean="0">
                <a:latin typeface="+mj-lt"/>
              </a:rPr>
              <a:t>quickly</a:t>
            </a:r>
            <a:r>
              <a:rPr lang="en-US" sz="2600" dirty="0" smtClean="0">
                <a:latin typeface="+mj-lt"/>
              </a:rPr>
              <a:t> and </a:t>
            </a:r>
            <a:r>
              <a:rPr lang="en-US" sz="2600" i="1" dirty="0" smtClean="0">
                <a:latin typeface="+mj-lt"/>
              </a:rPr>
              <a:t>reliably</a:t>
            </a:r>
            <a:r>
              <a:rPr lang="en-US" sz="2600" dirty="0" smtClean="0">
                <a:latin typeface="+mj-lt"/>
              </a:rPr>
              <a:t> measure </a:t>
            </a:r>
            <a:r>
              <a:rPr lang="en-US" sz="2600" dirty="0">
                <a:latin typeface="+mj-lt"/>
              </a:rPr>
              <a:t>respiratory rate in ED triage</a:t>
            </a:r>
            <a:r>
              <a:rPr lang="en-US" sz="2600" dirty="0" smtClean="0">
                <a:latin typeface="+mj-lt"/>
              </a:rPr>
              <a:t>.</a:t>
            </a:r>
            <a:endParaRPr lang="en-US" sz="2600" dirty="0">
              <a:latin typeface="+mj-lt"/>
            </a:endParaRPr>
          </a:p>
        </p:txBody>
      </p:sp>
      <p:sp>
        <p:nvSpPr>
          <p:cNvPr id="26" name="Rectangle 25"/>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8" name="Group 27"/>
          <p:cNvGrpSpPr/>
          <p:nvPr/>
        </p:nvGrpSpPr>
        <p:grpSpPr>
          <a:xfrm>
            <a:off x="0" y="743486"/>
            <a:ext cx="9144000" cy="345578"/>
            <a:chOff x="0" y="972086"/>
            <a:chExt cx="9144000" cy="345578"/>
          </a:xfrm>
        </p:grpSpPr>
        <p:sp>
          <p:nvSpPr>
            <p:cNvPr id="29" name="TextBox 28"/>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30" name="TextBox 29"/>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Need</a:t>
              </a:r>
              <a:endParaRPr lang="en-US" sz="1600" b="1" dirty="0">
                <a:solidFill>
                  <a:schemeClr val="accent1">
                    <a:lumMod val="50000"/>
                  </a:schemeClr>
                </a:solidFill>
                <a:latin typeface="+mj-lt"/>
              </a:endParaRPr>
            </a:p>
          </p:txBody>
        </p:sp>
        <p:sp>
          <p:nvSpPr>
            <p:cNvPr id="31" name="TextBox 30"/>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Design</a:t>
              </a:r>
              <a:endParaRPr lang="en-US" sz="1600" dirty="0">
                <a:solidFill>
                  <a:schemeClr val="accent1">
                    <a:lumMod val="50000"/>
                  </a:schemeClr>
                </a:solidFill>
                <a:latin typeface="+mj-lt"/>
              </a:endParaRPr>
            </a:p>
          </p:txBody>
        </p:sp>
        <p:sp>
          <p:nvSpPr>
            <p:cNvPr id="32" name="TextBox 31"/>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33" name="TextBox 32"/>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34" name="TextBox 33"/>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35"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Need</a:t>
            </a:r>
            <a:endParaRPr lang="en-US" dirty="0">
              <a:cs typeface="Helvetica" panose="020B0604020202020204" pitchFamily="34" charset="0"/>
            </a:endParaRPr>
          </a:p>
        </p:txBody>
      </p:sp>
    </p:spTree>
    <p:extLst>
      <p:ext uri="{BB962C8B-B14F-4D97-AF65-F5344CB8AC3E}">
        <p14:creationId xmlns:p14="http://schemas.microsoft.com/office/powerpoint/2010/main" val="18093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685800"/>
            <a:ext cx="9143999" cy="45720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bwMode="auto">
          <a:xfrm>
            <a:off x="0" y="1143000"/>
            <a:ext cx="9143999" cy="762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 name="Group 23"/>
          <p:cNvGrpSpPr/>
          <p:nvPr/>
        </p:nvGrpSpPr>
        <p:grpSpPr>
          <a:xfrm>
            <a:off x="0" y="743486"/>
            <a:ext cx="9144000" cy="345578"/>
            <a:chOff x="0" y="972086"/>
            <a:chExt cx="9144000" cy="345578"/>
          </a:xfrm>
        </p:grpSpPr>
        <p:sp>
          <p:nvSpPr>
            <p:cNvPr id="25" name="TextBox 24"/>
            <p:cNvSpPr txBox="1">
              <a:spLocks noChangeArrowheads="1"/>
            </p:cNvSpPr>
            <p:nvPr/>
          </p:nvSpPr>
          <p:spPr bwMode="auto">
            <a:xfrm>
              <a:off x="0" y="979110"/>
              <a:ext cx="121920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Problem</a:t>
              </a:r>
              <a:endParaRPr lang="en-US" sz="1600" dirty="0">
                <a:solidFill>
                  <a:schemeClr val="accent1">
                    <a:lumMod val="50000"/>
                  </a:schemeClr>
                </a:solidFill>
                <a:latin typeface="+mj-lt"/>
              </a:endParaRPr>
            </a:p>
          </p:txBody>
        </p:sp>
        <p:sp>
          <p:nvSpPr>
            <p:cNvPr id="26" name="TextBox 25"/>
            <p:cNvSpPr txBox="1">
              <a:spLocks noChangeArrowheads="1"/>
            </p:cNvSpPr>
            <p:nvPr/>
          </p:nvSpPr>
          <p:spPr bwMode="auto">
            <a:xfrm>
              <a:off x="1742350" y="979109"/>
              <a:ext cx="772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Need</a:t>
              </a:r>
              <a:endParaRPr lang="en-US" sz="1600" dirty="0">
                <a:solidFill>
                  <a:schemeClr val="accent1">
                    <a:lumMod val="50000"/>
                  </a:schemeClr>
                </a:solidFill>
                <a:latin typeface="+mj-lt"/>
              </a:endParaRPr>
            </a:p>
          </p:txBody>
        </p:sp>
        <p:sp>
          <p:nvSpPr>
            <p:cNvPr id="27" name="TextBox 26"/>
            <p:cNvSpPr txBox="1">
              <a:spLocks noChangeArrowheads="1"/>
            </p:cNvSpPr>
            <p:nvPr/>
          </p:nvSpPr>
          <p:spPr bwMode="auto">
            <a:xfrm>
              <a:off x="3037750" y="979109"/>
              <a:ext cx="1153250" cy="338554"/>
            </a:xfrm>
            <a:prstGeom prst="rect">
              <a:avLst/>
            </a:prstGeom>
            <a:noFill/>
            <a:ln w="9525">
              <a:noFill/>
              <a:miter lim="800000"/>
              <a:headEnd/>
              <a:tailEnd/>
            </a:ln>
          </p:spPr>
          <p:txBody>
            <a:bodyPr wrap="square">
              <a:spAutoFit/>
            </a:bodyPr>
            <a:lstStyle/>
            <a:p>
              <a:pPr algn="ctr"/>
              <a:r>
                <a:rPr lang="en-US" sz="1600" b="1" dirty="0" smtClean="0">
                  <a:solidFill>
                    <a:schemeClr val="accent1">
                      <a:lumMod val="50000"/>
                    </a:schemeClr>
                  </a:solidFill>
                  <a:latin typeface="+mj-lt"/>
                </a:rPr>
                <a:t>Design</a:t>
              </a:r>
              <a:endParaRPr lang="en-US" sz="1600" b="1" dirty="0">
                <a:solidFill>
                  <a:schemeClr val="accent1">
                    <a:lumMod val="50000"/>
                  </a:schemeClr>
                </a:solidFill>
                <a:latin typeface="+mj-lt"/>
              </a:endParaRPr>
            </a:p>
          </p:txBody>
        </p:sp>
        <p:sp>
          <p:nvSpPr>
            <p:cNvPr id="36" name="TextBox 35"/>
            <p:cNvSpPr txBox="1">
              <a:spLocks noChangeArrowheads="1"/>
            </p:cNvSpPr>
            <p:nvPr/>
          </p:nvSpPr>
          <p:spPr bwMode="auto">
            <a:xfrm>
              <a:off x="6477000" y="972086"/>
              <a:ext cx="11532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Testing</a:t>
              </a:r>
              <a:endParaRPr lang="en-US" sz="1600" dirty="0">
                <a:solidFill>
                  <a:schemeClr val="accent1">
                    <a:lumMod val="50000"/>
                  </a:schemeClr>
                </a:solidFill>
                <a:latin typeface="+mj-lt"/>
              </a:endParaRPr>
            </a:p>
          </p:txBody>
        </p:sp>
        <p:sp>
          <p:nvSpPr>
            <p:cNvPr id="37" name="TextBox 36"/>
            <p:cNvSpPr txBox="1">
              <a:spLocks noChangeArrowheads="1"/>
            </p:cNvSpPr>
            <p:nvPr/>
          </p:nvSpPr>
          <p:spPr bwMode="auto">
            <a:xfrm>
              <a:off x="8066950" y="979109"/>
              <a:ext cx="10770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Future</a:t>
              </a:r>
              <a:endParaRPr lang="en-US" sz="1600" dirty="0">
                <a:solidFill>
                  <a:schemeClr val="accent1">
                    <a:lumMod val="50000"/>
                  </a:schemeClr>
                </a:solidFill>
                <a:latin typeface="+mj-lt"/>
              </a:endParaRPr>
            </a:p>
          </p:txBody>
        </p:sp>
        <p:sp>
          <p:nvSpPr>
            <p:cNvPr id="38" name="TextBox 37"/>
            <p:cNvSpPr txBox="1">
              <a:spLocks noChangeArrowheads="1"/>
            </p:cNvSpPr>
            <p:nvPr/>
          </p:nvSpPr>
          <p:spPr bwMode="auto">
            <a:xfrm>
              <a:off x="4714150" y="979109"/>
              <a:ext cx="1305650" cy="338554"/>
            </a:xfrm>
            <a:prstGeom prst="rect">
              <a:avLst/>
            </a:prstGeom>
            <a:noFill/>
            <a:ln w="9525">
              <a:noFill/>
              <a:miter lim="800000"/>
              <a:headEnd/>
              <a:tailEnd/>
            </a:ln>
          </p:spPr>
          <p:txBody>
            <a:bodyPr wrap="square">
              <a:spAutoFit/>
            </a:bodyPr>
            <a:lstStyle/>
            <a:p>
              <a:pPr algn="ctr"/>
              <a:r>
                <a:rPr lang="en-US" sz="1600" dirty="0" smtClean="0">
                  <a:solidFill>
                    <a:schemeClr val="accent1">
                      <a:lumMod val="50000"/>
                    </a:schemeClr>
                  </a:solidFill>
                  <a:latin typeface="+mj-lt"/>
                </a:rPr>
                <a:t>Prototype</a:t>
              </a:r>
              <a:endParaRPr lang="en-US" sz="1600" dirty="0">
                <a:solidFill>
                  <a:schemeClr val="accent1">
                    <a:lumMod val="50000"/>
                  </a:schemeClr>
                </a:solidFill>
                <a:latin typeface="+mj-lt"/>
              </a:endParaRPr>
            </a:p>
          </p:txBody>
        </p:sp>
      </p:grpSp>
      <p:sp>
        <p:nvSpPr>
          <p:cNvPr id="39" name="Title 1"/>
          <p:cNvSpPr txBox="1">
            <a:spLocks/>
          </p:cNvSpPr>
          <p:nvPr/>
        </p:nvSpPr>
        <p:spPr>
          <a:xfrm>
            <a:off x="76200" y="-38102"/>
            <a:ext cx="9067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cs typeface="Helvetica" panose="020B0604020202020204" pitchFamily="34" charset="0"/>
              </a:rPr>
              <a:t>Our Solution</a:t>
            </a:r>
            <a:endParaRPr lang="en-US" dirty="0">
              <a:cs typeface="Helvetica" panose="020B0604020202020204" pitchFamily="34" charset="0"/>
            </a:endParaRPr>
          </a:p>
        </p:txBody>
      </p:sp>
      <p:pic>
        <p:nvPicPr>
          <p:cNvPr id="1026" name="Picture 2" descr="Displaying clipondevi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676400"/>
            <a:ext cx="3124200" cy="4165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0164" y="2137199"/>
            <a:ext cx="2350838" cy="830997"/>
          </a:xfrm>
          <a:prstGeom prst="rect">
            <a:avLst/>
          </a:prstGeom>
          <a:noFill/>
        </p:spPr>
        <p:txBody>
          <a:bodyPr wrap="square" rtlCol="0">
            <a:spAutoFit/>
          </a:bodyPr>
          <a:lstStyle/>
          <a:p>
            <a:r>
              <a:rPr lang="en-US" sz="2400" dirty="0" smtClean="0">
                <a:latin typeface="+mj-lt"/>
              </a:rPr>
              <a:t>Clip for clothing attachment</a:t>
            </a:r>
            <a:endParaRPr lang="en-US" sz="2400" dirty="0">
              <a:latin typeface="+mj-lt"/>
            </a:endParaRPr>
          </a:p>
        </p:txBody>
      </p:sp>
      <p:sp>
        <p:nvSpPr>
          <p:cNvPr id="17" name="TextBox 16"/>
          <p:cNvSpPr txBox="1"/>
          <p:nvPr/>
        </p:nvSpPr>
        <p:spPr>
          <a:xfrm>
            <a:off x="6337540" y="4343400"/>
            <a:ext cx="2743200" cy="461665"/>
          </a:xfrm>
          <a:prstGeom prst="rect">
            <a:avLst/>
          </a:prstGeom>
          <a:noFill/>
        </p:spPr>
        <p:txBody>
          <a:bodyPr wrap="square" rtlCol="0">
            <a:spAutoFit/>
          </a:bodyPr>
          <a:lstStyle/>
          <a:p>
            <a:r>
              <a:rPr lang="en-US" sz="2400" dirty="0" smtClean="0">
                <a:latin typeface="+mj-lt"/>
              </a:rPr>
              <a:t>LCD for RR display</a:t>
            </a:r>
            <a:endParaRPr lang="en-US" sz="2400" dirty="0">
              <a:latin typeface="+mj-lt"/>
            </a:endParaRPr>
          </a:p>
        </p:txBody>
      </p:sp>
    </p:spTree>
    <p:extLst>
      <p:ext uri="{BB962C8B-B14F-4D97-AF65-F5344CB8AC3E}">
        <p14:creationId xmlns:p14="http://schemas.microsoft.com/office/powerpoint/2010/main" val="3147764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13072</TotalTime>
  <Words>5324</Words>
  <Application>Microsoft Office PowerPoint</Application>
  <PresentationFormat>On-screen Show (4:3)</PresentationFormat>
  <Paragraphs>605</Paragraphs>
  <Slides>45</Slides>
  <Notes>20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Cambria Math</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FMEA</vt:lpstr>
      <vt:lpstr>Mechanical FMEA</vt:lpstr>
      <vt:lpstr>Pedifix Adhesive Testing</vt:lpstr>
      <vt:lpstr>PowerPoint Presentation</vt:lpstr>
      <vt:lpstr>Prices of Triage Devices</vt:lpstr>
      <vt:lpstr>Design</vt:lpstr>
      <vt:lpstr>Gantt Chart through Dec. 6</vt:lpstr>
      <vt:lpstr>Gantt Chart through Dec. 6</vt:lpstr>
      <vt:lpstr>Gantt Chart through Dec. 6</vt:lpstr>
      <vt:lpstr>Gantt Chart through Dec. 6</vt:lpstr>
      <vt:lpstr>Gantt Chart through Dec. 6</vt:lpstr>
      <vt:lpstr>Clinical Problem (In-Depth)</vt:lpstr>
      <vt:lpstr>Clinical Problem (In-Depth)</vt:lpstr>
      <vt:lpstr>Clinical Problem (In-Depth)</vt:lpstr>
      <vt:lpstr>Clinical Problem (In-Depth)</vt:lpstr>
      <vt:lpstr>Problem Validation</vt:lpstr>
      <vt:lpstr>Additional Figures</vt:lpstr>
      <vt:lpstr>Additional Figures</vt:lpstr>
      <vt:lpstr>Additional Figures</vt:lpstr>
      <vt:lpstr>Additional Figures</vt:lpstr>
      <vt:lpstr>Additional Figures</vt:lpstr>
      <vt:lpstr>Additional Figures</vt:lpstr>
      <vt:lpstr>Additional Figures</vt:lpstr>
      <vt:lpstr>Additional Figures</vt:lpstr>
      <vt:lpstr>Additional Figures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Alexia</dc:creator>
  <cp:lastModifiedBy>Admin</cp:lastModifiedBy>
  <cp:revision>874</cp:revision>
  <dcterms:created xsi:type="dcterms:W3CDTF">2013-10-13T02:01:06Z</dcterms:created>
  <dcterms:modified xsi:type="dcterms:W3CDTF">2014-05-03T23:48:55Z</dcterms:modified>
</cp:coreProperties>
</file>